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7" r:id="rId2"/>
    <p:sldId id="280" r:id="rId3"/>
    <p:sldId id="285" r:id="rId4"/>
    <p:sldId id="307" r:id="rId5"/>
    <p:sldId id="328" r:id="rId6"/>
    <p:sldId id="308" r:id="rId7"/>
    <p:sldId id="286" r:id="rId8"/>
    <p:sldId id="297" r:id="rId9"/>
    <p:sldId id="317" r:id="rId10"/>
    <p:sldId id="318" r:id="rId11"/>
    <p:sldId id="316" r:id="rId12"/>
    <p:sldId id="320" r:id="rId13"/>
    <p:sldId id="322" r:id="rId14"/>
    <p:sldId id="321" r:id="rId15"/>
    <p:sldId id="324" r:id="rId16"/>
    <p:sldId id="299" r:id="rId17"/>
    <p:sldId id="325" r:id="rId18"/>
    <p:sldId id="294" r:id="rId19"/>
    <p:sldId id="296" r:id="rId20"/>
    <p:sldId id="309" r:id="rId21"/>
    <p:sldId id="326" r:id="rId22"/>
    <p:sldId id="303" r:id="rId23"/>
    <p:sldId id="315" r:id="rId24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66FF33"/>
    <a:srgbClr val="FFFFFF"/>
    <a:srgbClr val="33CC33"/>
    <a:srgbClr val="00CC99"/>
    <a:srgbClr val="CCFF99"/>
    <a:srgbClr val="FF99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Mittlere Formatvorlage 3 - 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Estilo Claro 3 - Ê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32" autoAdjust="0"/>
    <p:restoredTop sz="91951" autoAdjust="0"/>
  </p:normalViewPr>
  <p:slideViewPr>
    <p:cSldViewPr>
      <p:cViewPr>
        <p:scale>
          <a:sx n="70" d="100"/>
          <a:sy n="70" d="100"/>
        </p:scale>
        <p:origin x="-1234" y="-19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1" d="100"/>
          <a:sy n="71" d="100"/>
        </p:scale>
        <p:origin x="-2520" y="-114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C0CE460-CE31-4FF7-AD1B-ACC0A50D0BA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73299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  <a:p>
            <a:pPr lvl="3"/>
            <a:r>
              <a:rPr lang="en-US" noProof="0" smtClean="0"/>
              <a:t>Vierte Ebene</a:t>
            </a:r>
          </a:p>
          <a:p>
            <a:pPr lvl="4"/>
            <a:r>
              <a:rPr lang="en-US" noProof="0" smtClean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BBE7650-39DA-411F-A016-453B4E8F8FC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2789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3F0BD1-787F-43D3-A9F7-3617E349AF01}" type="slidenum">
              <a:rPr lang="en-US" smtClean="0"/>
              <a:pPr>
                <a:defRPr/>
              </a:pPr>
              <a:t>1</a:t>
            </a:fld>
            <a:endParaRPr lang="en-US" dirty="0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-"/>
            </a:pPr>
            <a:endParaRPr lang="de-DE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89050"/>
            <a:ext cx="7772400" cy="1470025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4825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 noProof="0" dirty="0" err="1"/>
              <a:t>Formatvorlage</a:t>
            </a:r>
            <a:r>
              <a:rPr lang="en-US" noProof="0" dirty="0"/>
              <a:t> des </a:t>
            </a:r>
            <a:r>
              <a:rPr lang="en-US" noProof="0" dirty="0" err="1"/>
              <a:t>Untertitelmasters</a:t>
            </a:r>
            <a:r>
              <a:rPr lang="en-US" noProof="0" dirty="0"/>
              <a:t> </a:t>
            </a:r>
            <a:r>
              <a:rPr lang="en-US" noProof="0" dirty="0" err="1"/>
              <a:t>durch</a:t>
            </a:r>
            <a:r>
              <a:rPr lang="en-US" noProof="0" dirty="0"/>
              <a:t> </a:t>
            </a:r>
            <a:r>
              <a:rPr lang="en-US" noProof="0" dirty="0" err="1"/>
              <a:t>Klicken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</p:txBody>
      </p:sp>
      <p:sp>
        <p:nvSpPr>
          <p:cNvPr id="2" name="Retângulo 1"/>
          <p:cNvSpPr/>
          <p:nvPr userDrawn="1"/>
        </p:nvSpPr>
        <p:spPr>
          <a:xfrm>
            <a:off x="7812360" y="72008"/>
            <a:ext cx="1224136" cy="98072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89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214421"/>
            <a:ext cx="8229600" cy="4911741"/>
          </a:xfrm>
        </p:spPr>
        <p:txBody>
          <a:bodyPr/>
          <a:lstStyle>
            <a:lvl1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 smtClean="0"/>
          </a:p>
          <a:p>
            <a:pPr lvl="1"/>
            <a:r>
              <a:rPr lang="en-US" noProof="0" dirty="0" err="1" smtClean="0"/>
              <a:t>Zweite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2"/>
            <a:r>
              <a:rPr lang="en-US" noProof="0" dirty="0" err="1" smtClean="0"/>
              <a:t>Dritte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3"/>
            <a:r>
              <a:rPr lang="en-US" noProof="0" dirty="0" err="1" smtClean="0"/>
              <a:t>Vierte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 smtClean="0"/>
          </a:p>
          <a:p>
            <a:pPr lvl="4"/>
            <a:r>
              <a:rPr lang="en-US" noProof="0" dirty="0" err="1" smtClean="0"/>
              <a:t>Fünfte</a:t>
            </a:r>
            <a:r>
              <a:rPr lang="en-US" noProof="0" dirty="0" smtClean="0"/>
              <a:t> </a:t>
            </a:r>
            <a:r>
              <a:rPr lang="en-US" noProof="0" dirty="0" err="1" smtClean="0"/>
              <a:t>Ebene</a:t>
            </a:r>
            <a:endParaRPr lang="en-US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2239"/>
            <a:ext cx="8218488" cy="592118"/>
          </a:xfrm>
        </p:spPr>
        <p:txBody>
          <a:bodyPr/>
          <a:lstStyle/>
          <a:p>
            <a:r>
              <a:rPr lang="en-US" noProof="0" dirty="0" err="1" smtClean="0"/>
              <a:t>Titelmasterformat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64231" y="714359"/>
            <a:ext cx="8215313" cy="500063"/>
          </a:xfrm>
        </p:spPr>
        <p:txBody>
          <a:bodyPr/>
          <a:lstStyle>
            <a:lvl1pPr>
              <a:buNone/>
              <a:defRPr sz="1800" u="sng"/>
            </a:lvl1pPr>
          </a:lstStyle>
          <a:p>
            <a:pPr lvl="0"/>
            <a:r>
              <a:rPr lang="en-US" noProof="0" dirty="0" err="1" smtClean="0"/>
              <a:t>Textmasterformate</a:t>
            </a:r>
            <a:r>
              <a:rPr lang="en-US" noProof="0" dirty="0" smtClean="0"/>
              <a:t> </a:t>
            </a:r>
            <a:r>
              <a:rPr lang="en-US" noProof="0" dirty="0" err="1" smtClean="0"/>
              <a:t>durch</a:t>
            </a:r>
            <a:r>
              <a:rPr lang="en-US" noProof="0" dirty="0" smtClean="0"/>
              <a:t> </a:t>
            </a:r>
            <a:r>
              <a:rPr lang="en-US" noProof="0" dirty="0" err="1" smtClean="0"/>
              <a:t>Klicken</a:t>
            </a:r>
            <a:r>
              <a:rPr lang="en-US" noProof="0" dirty="0" smtClean="0"/>
              <a:t> </a:t>
            </a:r>
            <a:r>
              <a:rPr lang="en-US" noProof="0" dirty="0" err="1" smtClean="0"/>
              <a:t>bearbeiten</a:t>
            </a:r>
            <a:endParaRPr lang="en-US" noProof="0" dirty="0"/>
          </a:p>
        </p:txBody>
      </p:sp>
      <p:sp>
        <p:nvSpPr>
          <p:cNvPr id="5" name="Rectangle 46"/>
          <p:cNvSpPr>
            <a:spLocks noChangeArrowheads="1"/>
          </p:cNvSpPr>
          <p:nvPr userDrawn="1"/>
        </p:nvSpPr>
        <p:spPr bwMode="auto">
          <a:xfrm>
            <a:off x="8243888" y="6275388"/>
            <a:ext cx="720725" cy="404812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150000"/>
              </a:lnSpc>
              <a:defRPr/>
            </a:pPr>
            <a:fld id="{09470EF4-A358-45A3-BDDD-EBF7C5BB92A2}" type="slidenum">
              <a:rPr lang="en-US">
                <a:solidFill>
                  <a:srgbClr val="C0C0C0"/>
                </a:solidFill>
                <a:cs typeface="+mn-cs"/>
              </a:rPr>
              <a:pPr algn="r">
                <a:lnSpc>
                  <a:spcPct val="150000"/>
                </a:lnSpc>
                <a:defRPr/>
              </a:pPr>
              <a:t>‹nº›</a:t>
            </a:fld>
            <a:endParaRPr lang="en-US" dirty="0">
              <a:solidFill>
                <a:srgbClr val="C0C0C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552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 smtClean="0"/>
              <a:t>Titelmasterformat durch Klicken bearbeiten</a:t>
            </a:r>
            <a:endParaRPr lang="en-US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214421"/>
            <a:ext cx="4038600" cy="4911741"/>
          </a:xfrm>
        </p:spPr>
        <p:txBody>
          <a:bodyPr/>
          <a:lstStyle>
            <a:lvl1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4421"/>
            <a:ext cx="4038600" cy="4911741"/>
          </a:xfrm>
        </p:spPr>
        <p:txBody>
          <a:bodyPr/>
          <a:lstStyle>
            <a:lvl1pPr>
              <a:buClr>
                <a:schemeClr val="accent2"/>
              </a:buCl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smtClean="0"/>
              <a:t>Textmasterformate durch Klicken bearbeiten</a:t>
            </a:r>
          </a:p>
          <a:p>
            <a:pPr lvl="1"/>
            <a:r>
              <a:rPr lang="en-US" noProof="0" smtClean="0"/>
              <a:t>Zweite Ebene</a:t>
            </a:r>
          </a:p>
          <a:p>
            <a:pPr lvl="2"/>
            <a:r>
              <a:rPr lang="en-US" noProof="0" smtClean="0"/>
              <a:t>Dritte Ebene</a:t>
            </a:r>
          </a:p>
        </p:txBody>
      </p:sp>
      <p:sp>
        <p:nvSpPr>
          <p:cNvPr id="7" name="Textplatzhalter 8"/>
          <p:cNvSpPr>
            <a:spLocks noGrp="1"/>
          </p:cNvSpPr>
          <p:nvPr>
            <p:ph type="body" sz="quarter" idx="12"/>
          </p:nvPr>
        </p:nvSpPr>
        <p:spPr>
          <a:xfrm>
            <a:off x="464231" y="714359"/>
            <a:ext cx="8215313" cy="500063"/>
          </a:xfrm>
        </p:spPr>
        <p:txBody>
          <a:bodyPr/>
          <a:lstStyle>
            <a:lvl1pPr>
              <a:buNone/>
              <a:defRPr sz="1800" u="sng"/>
            </a:lvl1pPr>
          </a:lstStyle>
          <a:p>
            <a:pPr lvl="0"/>
            <a:r>
              <a:rPr lang="en-US" noProof="0" smtClean="0"/>
              <a:t>Textmasterformate durch Klicken bearbeiten</a:t>
            </a:r>
            <a:endParaRPr lang="en-US" noProof="0"/>
          </a:p>
        </p:txBody>
      </p:sp>
      <p:sp>
        <p:nvSpPr>
          <p:cNvPr id="6" name="Rectangle 46"/>
          <p:cNvSpPr>
            <a:spLocks noChangeArrowheads="1"/>
          </p:cNvSpPr>
          <p:nvPr userDrawn="1"/>
        </p:nvSpPr>
        <p:spPr bwMode="auto">
          <a:xfrm>
            <a:off x="8243888" y="6275388"/>
            <a:ext cx="720725" cy="404812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150000"/>
              </a:lnSpc>
              <a:defRPr/>
            </a:pPr>
            <a:fld id="{09470EF4-A358-45A3-BDDD-EBF7C5BB92A2}" type="slidenum">
              <a:rPr lang="en-US">
                <a:solidFill>
                  <a:srgbClr val="C0C0C0"/>
                </a:solidFill>
                <a:cs typeface="+mn-cs"/>
              </a:rPr>
              <a:pPr algn="r">
                <a:lnSpc>
                  <a:spcPct val="150000"/>
                </a:lnSpc>
                <a:defRPr/>
              </a:pPr>
              <a:t>‹nº›</a:t>
            </a:fld>
            <a:endParaRPr lang="en-US" dirty="0">
              <a:solidFill>
                <a:srgbClr val="C0C0C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3585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6"/>
          <p:cNvSpPr>
            <a:spLocks noChangeArrowheads="1"/>
          </p:cNvSpPr>
          <p:nvPr userDrawn="1"/>
        </p:nvSpPr>
        <p:spPr bwMode="auto">
          <a:xfrm>
            <a:off x="8243888" y="6275388"/>
            <a:ext cx="720725" cy="404812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>
              <a:lnSpc>
                <a:spcPct val="150000"/>
              </a:lnSpc>
              <a:defRPr/>
            </a:pPr>
            <a:fld id="{09470EF4-A358-45A3-BDDD-EBF7C5BB92A2}" type="slidenum">
              <a:rPr lang="en-US">
                <a:solidFill>
                  <a:srgbClr val="C0C0C0"/>
                </a:solidFill>
                <a:cs typeface="+mn-cs"/>
              </a:rPr>
              <a:pPr algn="r">
                <a:lnSpc>
                  <a:spcPct val="150000"/>
                </a:lnSpc>
                <a:defRPr/>
              </a:pPr>
              <a:t>‹nº›</a:t>
            </a:fld>
            <a:endParaRPr lang="en-US" dirty="0">
              <a:solidFill>
                <a:srgbClr val="C0C0C0"/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84565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tif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Textmasterformate durch Klicken bearbeiten</a:t>
            </a:r>
          </a:p>
          <a:p>
            <a:pPr lvl="1"/>
            <a:r>
              <a:rPr lang="en-US" altLang="en-US" smtClean="0"/>
              <a:t>Zweite Ebene</a:t>
            </a:r>
          </a:p>
          <a:p>
            <a:pPr lvl="2"/>
            <a:r>
              <a:rPr lang="en-US" altLang="en-US" smtClean="0"/>
              <a:t>Dritte Ebene</a:t>
            </a:r>
          </a:p>
        </p:txBody>
      </p:sp>
      <p:sp>
        <p:nvSpPr>
          <p:cNvPr id="104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283152" cy="59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dirty="0" err="1" smtClean="0"/>
              <a:t>Titelmasterformat</a:t>
            </a:r>
            <a:endParaRPr lang="en-US" altLang="en-US" noProof="0" dirty="0" smtClean="0"/>
          </a:p>
        </p:txBody>
      </p:sp>
      <p:sp>
        <p:nvSpPr>
          <p:cNvPr id="1045" name="Text Box 21"/>
          <p:cNvSpPr txBox="1">
            <a:spLocks noChangeArrowheads="1"/>
          </p:cNvSpPr>
          <p:nvPr userDrawn="1"/>
        </p:nvSpPr>
        <p:spPr bwMode="auto">
          <a:xfrm>
            <a:off x="454025" y="714375"/>
            <a:ext cx="3743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dirty="0">
                <a:cs typeface="+mn-cs"/>
              </a:rPr>
              <a:t> </a:t>
            </a:r>
          </a:p>
        </p:txBody>
      </p:sp>
      <p:sp>
        <p:nvSpPr>
          <p:cNvPr id="14" name="Rectangle 4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4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AutoShape 44"/>
          <p:cNvSpPr>
            <a:spLocks noChangeArrowheads="1"/>
          </p:cNvSpPr>
          <p:nvPr userDrawn="1"/>
        </p:nvSpPr>
        <p:spPr bwMode="auto">
          <a:xfrm>
            <a:off x="0" y="6165850"/>
            <a:ext cx="9144000" cy="503238"/>
          </a:xfrm>
          <a:prstGeom prst="wave">
            <a:avLst>
              <a:gd name="adj1" fmla="val 13005"/>
              <a:gd name="adj2" fmla="val 0"/>
            </a:avLst>
          </a:prstGeom>
          <a:solidFill>
            <a:srgbClr val="000099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" name="Rectangle 45"/>
          <p:cNvSpPr>
            <a:spLocks noChangeArrowheads="1"/>
          </p:cNvSpPr>
          <p:nvPr userDrawn="1"/>
        </p:nvSpPr>
        <p:spPr bwMode="auto">
          <a:xfrm>
            <a:off x="0" y="6308725"/>
            <a:ext cx="9144000" cy="549275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9" name="Rectangle 50"/>
          <p:cNvSpPr>
            <a:spLocks noChangeArrowheads="1"/>
          </p:cNvSpPr>
          <p:nvPr userDrawn="1"/>
        </p:nvSpPr>
        <p:spPr bwMode="auto">
          <a:xfrm>
            <a:off x="179389" y="6237288"/>
            <a:ext cx="2664420" cy="62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lnSpc>
                <a:spcPct val="120000"/>
              </a:lnSpc>
              <a:defRPr/>
            </a:pPr>
            <a:r>
              <a:rPr lang="pt-BR" i="1" kern="1200" dirty="0" smtClean="0">
                <a:solidFill>
                  <a:srgbClr val="C0C0C0"/>
                </a:solidFill>
                <a:latin typeface="Arial Unicode MS" pitchFamily="34" charset="-128"/>
                <a:ea typeface="+mn-ea"/>
                <a:cs typeface="Arial" charset="0"/>
              </a:rPr>
              <a:t>Sill</a:t>
            </a:r>
            <a:r>
              <a:rPr lang="pt-BR" i="1" kern="1200" baseline="0" dirty="0" smtClean="0">
                <a:solidFill>
                  <a:srgbClr val="C0C0C0"/>
                </a:solidFill>
                <a:latin typeface="Arial Unicode MS" pitchFamily="34" charset="-128"/>
                <a:ea typeface="+mn-ea"/>
                <a:cs typeface="Arial" charset="0"/>
              </a:rPr>
              <a:t> Torres</a:t>
            </a:r>
            <a:r>
              <a:rPr lang="pt-BR" i="1" kern="1200" dirty="0" smtClean="0">
                <a:solidFill>
                  <a:srgbClr val="C0C0C0"/>
                </a:solidFill>
                <a:latin typeface="Arial Unicode MS" pitchFamily="34" charset="-128"/>
                <a:ea typeface="+mn-ea"/>
                <a:cs typeface="Arial" charset="0"/>
              </a:rPr>
              <a:t>: </a:t>
            </a:r>
            <a:r>
              <a:rPr lang="pt-BR" i="1" kern="1200" dirty="0" err="1" smtClean="0">
                <a:solidFill>
                  <a:srgbClr val="C0C0C0"/>
                </a:solidFill>
                <a:latin typeface="Arial Unicode MS" pitchFamily="34" charset="-128"/>
                <a:ea typeface="+mn-ea"/>
                <a:cs typeface="Arial" charset="0"/>
              </a:rPr>
              <a:t>Pipelined</a:t>
            </a:r>
            <a:r>
              <a:rPr lang="pt-BR" i="1" kern="1200" baseline="0" dirty="0" smtClean="0">
                <a:solidFill>
                  <a:srgbClr val="C0C0C0"/>
                </a:solidFill>
                <a:latin typeface="Arial Unicode MS" pitchFamily="34" charset="-128"/>
                <a:ea typeface="+mn-ea"/>
                <a:cs typeface="Arial" charset="0"/>
              </a:rPr>
              <a:t> S</a:t>
            </a:r>
            <a:r>
              <a:rPr lang="pt-BR" i="1" kern="1200" dirty="0" smtClean="0">
                <a:solidFill>
                  <a:srgbClr val="C0C0C0"/>
                </a:solidFill>
                <a:latin typeface="Arial Unicode MS" pitchFamily="34" charset="-128"/>
                <a:ea typeface="+mn-ea"/>
                <a:cs typeface="Arial" charset="0"/>
              </a:rPr>
              <a:t>AR</a:t>
            </a:r>
            <a:endParaRPr lang="pt-BR" i="1" kern="1200" dirty="0">
              <a:solidFill>
                <a:srgbClr val="C0C0C0"/>
              </a:solidFill>
              <a:latin typeface="Arial Unicode MS" pitchFamily="34" charset="-128"/>
              <a:ea typeface="+mn-ea"/>
              <a:cs typeface="Arial" charset="0"/>
            </a:endParaRPr>
          </a:p>
        </p:txBody>
      </p:sp>
      <p:pic>
        <p:nvPicPr>
          <p:cNvPr id="20" name="Imagem 19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72" y="6322377"/>
            <a:ext cx="622300" cy="501650"/>
          </a:xfrm>
          <a:prstGeom prst="rect">
            <a:avLst/>
          </a:prstGeom>
        </p:spPr>
      </p:pic>
      <p:pic>
        <p:nvPicPr>
          <p:cNvPr id="21" name="Picture 8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6107" y="6289000"/>
            <a:ext cx="649869" cy="52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264" y="6414055"/>
            <a:ext cx="1152128" cy="358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 descr="D:\data\Frank\Bilder\UFMG-logos\UFMG-new logo_white.tif"/>
          <p:cNvPicPr>
            <a:picLocks noChangeAspect="1" noChangeArrowheads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6333" y="6344117"/>
            <a:ext cx="1276067" cy="49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agem 17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116632"/>
            <a:ext cx="720080" cy="83976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accent2"/>
          </a:solidFill>
          <a:effectLst>
            <a:outerShdw blurRad="38100" dist="38100" dir="2700000" algn="tl">
              <a:srgbClr val="C0C0C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–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</a:defRPr>
      </a:lvl5pPr>
      <a:lvl6pPr marL="25146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</a:defRPr>
      </a:lvl6pPr>
      <a:lvl7pPr marL="29718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</a:defRPr>
      </a:lvl7pPr>
      <a:lvl8pPr marL="34290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</a:defRPr>
      </a:lvl8pPr>
      <a:lvl9pPr marL="3886200" indent="-228600" algn="l" rtl="0" fontAlgn="base">
        <a:lnSpc>
          <a:spcPct val="120000"/>
        </a:lnSpc>
        <a:spcBef>
          <a:spcPct val="20000"/>
        </a:spcBef>
        <a:spcAft>
          <a:spcPct val="0"/>
        </a:spcAft>
        <a:buChar char="»"/>
        <a:defRPr sz="1600">
          <a:solidFill>
            <a:schemeClr val="tx2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w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22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11957" y="2204864"/>
            <a:ext cx="8320087" cy="1470025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Pipelined SAR with Comparator-Based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Switch-Capacitor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Residue Amplification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28625" y="3500438"/>
            <a:ext cx="8143875" cy="2520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1800" i="1" dirty="0" smtClean="0"/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en-US" altLang="en-US" sz="1400" dirty="0" smtClean="0">
              <a:solidFill>
                <a:schemeClr val="tx1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pt-BR" altLang="en-US" dirty="0" smtClean="0"/>
              <a:t>Pedro </a:t>
            </a:r>
            <a:r>
              <a:rPr lang="pt-BR" altLang="en-US" dirty="0"/>
              <a:t>Henrique Köhler Marra </a:t>
            </a:r>
            <a:r>
              <a:rPr lang="pt-BR" altLang="en-US" dirty="0" smtClean="0"/>
              <a:t>Pinto </a:t>
            </a:r>
            <a:r>
              <a:rPr lang="pt-BR" altLang="en-US" dirty="0" err="1" smtClean="0"/>
              <a:t>and</a:t>
            </a:r>
            <a:r>
              <a:rPr lang="pt-BR" altLang="en-US" dirty="0" smtClean="0"/>
              <a:t> </a:t>
            </a:r>
            <a:r>
              <a:rPr lang="en-US" altLang="en-US" u="sng" dirty="0"/>
              <a:t>Frank Sill Torres</a:t>
            </a: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1800" dirty="0" err="1" smtClean="0"/>
              <a:t>Universidade</a:t>
            </a:r>
            <a:r>
              <a:rPr lang="en-US" altLang="en-US" sz="1800" dirty="0" smtClean="0"/>
              <a:t> Federal de Minas Gerais (UFMG), Brazil</a:t>
            </a:r>
          </a:p>
          <a:p>
            <a:pPr eaLnBrk="1" hangingPunct="1">
              <a:lnSpc>
                <a:spcPct val="80000"/>
              </a:lnSpc>
            </a:pPr>
            <a:endParaRPr lang="en-US" altLang="en-US" sz="18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i="1" dirty="0" smtClean="0"/>
              <a:t>Florianopolis, Feb. 29, 2016</a:t>
            </a:r>
          </a:p>
        </p:txBody>
      </p:sp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5450" y="188640"/>
            <a:ext cx="5753100" cy="136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Successive Approximation Register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Switch-Capacitor Residue Amplification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81629"/>
            <a:ext cx="8229600" cy="217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772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Successive Approximation Register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Switch-Capacitor Residue </a:t>
            </a:r>
            <a:r>
              <a:rPr lang="en-US" dirty="0" smtClean="0"/>
              <a:t>Amplification - Architecture</a:t>
            </a:r>
            <a:endParaRPr lang="en-US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052736"/>
            <a:ext cx="5581746" cy="401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3" name="Gerade Verbindung 9"/>
          <p:cNvCxnSpPr/>
          <p:nvPr/>
        </p:nvCxnSpPr>
        <p:spPr>
          <a:xfrm flipV="1">
            <a:off x="5148064" y="4500564"/>
            <a:ext cx="3027188" cy="94466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559" y="4977172"/>
            <a:ext cx="4209174" cy="11100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Gerade Verbindung 7"/>
          <p:cNvCxnSpPr/>
          <p:nvPr/>
        </p:nvCxnSpPr>
        <p:spPr>
          <a:xfrm flipH="1" flipV="1">
            <a:off x="1043608" y="4653136"/>
            <a:ext cx="2880320" cy="807073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" name="CaixaDeTexto 1"/>
          <p:cNvSpPr txBox="1"/>
          <p:nvPr/>
        </p:nvSpPr>
        <p:spPr>
          <a:xfrm>
            <a:off x="6156176" y="5517232"/>
            <a:ext cx="2736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Inspired by</a:t>
            </a:r>
          </a:p>
          <a:p>
            <a:r>
              <a:rPr lang="en-US" sz="1600" i="1" dirty="0" err="1"/>
              <a:t>Fiorenza</a:t>
            </a:r>
            <a:r>
              <a:rPr lang="en-US" sz="1600" i="1" dirty="0"/>
              <a:t>, </a:t>
            </a:r>
            <a:r>
              <a:rPr lang="en-US" sz="1600" i="1" dirty="0" smtClean="0"/>
              <a:t>2006, IEEE JSSC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45922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96752"/>
            <a:ext cx="6699570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Successive Approximation Register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Switch-Capacitor Residue </a:t>
            </a:r>
            <a:r>
              <a:rPr lang="en-US" dirty="0" smtClean="0"/>
              <a:t>Amplification - Architecture</a:t>
            </a:r>
            <a:endParaRPr lang="en-US" dirty="0"/>
          </a:p>
        </p:txBody>
      </p:sp>
      <p:grpSp>
        <p:nvGrpSpPr>
          <p:cNvPr id="2057" name="Grupo 2056"/>
          <p:cNvGrpSpPr/>
          <p:nvPr/>
        </p:nvGrpSpPr>
        <p:grpSpPr>
          <a:xfrm>
            <a:off x="799930" y="1916832"/>
            <a:ext cx="1542648" cy="2376264"/>
            <a:chOff x="1517184" y="1916832"/>
            <a:chExt cx="1542648" cy="2376264"/>
          </a:xfrm>
        </p:grpSpPr>
        <p:sp>
          <p:nvSpPr>
            <p:cNvPr id="22" name="Retângulo 21"/>
            <p:cNvSpPr/>
            <p:nvPr/>
          </p:nvSpPr>
          <p:spPr>
            <a:xfrm>
              <a:off x="1517184" y="1916832"/>
              <a:ext cx="1542648" cy="2376264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ângulo isósceles 17"/>
            <p:cNvSpPr/>
            <p:nvPr/>
          </p:nvSpPr>
          <p:spPr>
            <a:xfrm rot="5400000">
              <a:off x="2051720" y="2780928"/>
              <a:ext cx="720080" cy="648072"/>
            </a:xfrm>
            <a:prstGeom prst="triangl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Conector reto 23"/>
            <p:cNvCxnSpPr/>
            <p:nvPr/>
          </p:nvCxnSpPr>
          <p:spPr>
            <a:xfrm flipH="1">
              <a:off x="1691680" y="2924944"/>
              <a:ext cx="396044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ector reto 28"/>
            <p:cNvCxnSpPr/>
            <p:nvPr/>
          </p:nvCxnSpPr>
          <p:spPr>
            <a:xfrm flipH="1">
              <a:off x="2735796" y="3104964"/>
              <a:ext cx="21878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ector reto 27"/>
            <p:cNvCxnSpPr/>
            <p:nvPr/>
          </p:nvCxnSpPr>
          <p:spPr>
            <a:xfrm>
              <a:off x="1763688" y="3284984"/>
              <a:ext cx="0" cy="36004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8" name="Conector reto 2047"/>
            <p:cNvCxnSpPr/>
            <p:nvPr/>
          </p:nvCxnSpPr>
          <p:spPr>
            <a:xfrm flipH="1">
              <a:off x="1763688" y="3284984"/>
              <a:ext cx="324036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3" name="Conector reto 2052"/>
            <p:cNvCxnSpPr/>
            <p:nvPr/>
          </p:nvCxnSpPr>
          <p:spPr>
            <a:xfrm>
              <a:off x="1763688" y="3645024"/>
              <a:ext cx="1081501" cy="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5" name="Conector reto 2054"/>
            <p:cNvCxnSpPr/>
            <p:nvPr/>
          </p:nvCxnSpPr>
          <p:spPr>
            <a:xfrm flipV="1">
              <a:off x="2845189" y="3104964"/>
              <a:ext cx="0" cy="540060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56" name="CaixaDeTexto 2055"/>
            <p:cNvSpPr txBox="1"/>
            <p:nvPr/>
          </p:nvSpPr>
          <p:spPr>
            <a:xfrm>
              <a:off x="2052164" y="2894464"/>
              <a:ext cx="57606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>
                  <a:solidFill>
                    <a:schemeClr val="bg1"/>
                  </a:solidFill>
                </a:rPr>
                <a:t>VF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graphicFrame>
        <p:nvGraphicFramePr>
          <p:cNvPr id="2059" name="Objeto 20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517421"/>
              </p:ext>
            </p:extLst>
          </p:nvPr>
        </p:nvGraphicFramePr>
        <p:xfrm>
          <a:off x="4481068" y="5301208"/>
          <a:ext cx="4241299" cy="8269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3" name="Equation" r:id="rId4" imgW="2019240" imgH="393480" progId="Equation.DSMT4">
                  <p:embed/>
                </p:oleObj>
              </mc:Choice>
              <mc:Fallback>
                <p:oleObj name="Equation" r:id="rId4" imgW="2019240" imgH="393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481068" y="5301208"/>
                        <a:ext cx="4241299" cy="82692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69" name="Grupo 2068"/>
          <p:cNvGrpSpPr/>
          <p:nvPr/>
        </p:nvGrpSpPr>
        <p:grpSpPr>
          <a:xfrm>
            <a:off x="2196515" y="2806070"/>
            <a:ext cx="2807610" cy="2441132"/>
            <a:chOff x="2196515" y="2806070"/>
            <a:chExt cx="2807610" cy="2441132"/>
          </a:xfrm>
        </p:grpSpPr>
        <p:cxnSp>
          <p:nvCxnSpPr>
            <p:cNvPr id="55" name="Conector reto 54"/>
            <p:cNvCxnSpPr/>
            <p:nvPr/>
          </p:nvCxnSpPr>
          <p:spPr>
            <a:xfrm>
              <a:off x="2586256" y="4851158"/>
              <a:ext cx="0" cy="3960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ector reto 55"/>
            <p:cNvCxnSpPr/>
            <p:nvPr/>
          </p:nvCxnSpPr>
          <p:spPr>
            <a:xfrm flipH="1">
              <a:off x="2254189" y="5057632"/>
              <a:ext cx="2453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ector reto 57"/>
            <p:cNvCxnSpPr/>
            <p:nvPr/>
          </p:nvCxnSpPr>
          <p:spPr>
            <a:xfrm flipH="1">
              <a:off x="2590066" y="5055584"/>
              <a:ext cx="2453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ector reto 59"/>
            <p:cNvCxnSpPr/>
            <p:nvPr/>
          </p:nvCxnSpPr>
          <p:spPr>
            <a:xfrm>
              <a:off x="4754957" y="2900538"/>
              <a:ext cx="0" cy="3960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ector reto 60"/>
            <p:cNvCxnSpPr/>
            <p:nvPr/>
          </p:nvCxnSpPr>
          <p:spPr>
            <a:xfrm flipH="1">
              <a:off x="4422890" y="3107012"/>
              <a:ext cx="2453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ector reto 61"/>
            <p:cNvCxnSpPr/>
            <p:nvPr/>
          </p:nvCxnSpPr>
          <p:spPr>
            <a:xfrm flipH="1">
              <a:off x="4758767" y="3104964"/>
              <a:ext cx="2453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68" name="CaixaDeTexto 2067"/>
            <p:cNvSpPr txBox="1"/>
            <p:nvPr/>
          </p:nvSpPr>
          <p:spPr>
            <a:xfrm>
              <a:off x="2196515" y="4750286"/>
              <a:ext cx="344403" cy="2628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C1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2066" name="Conector reto 2065"/>
            <p:cNvCxnSpPr/>
            <p:nvPr/>
          </p:nvCxnSpPr>
          <p:spPr>
            <a:xfrm>
              <a:off x="2518058" y="4851158"/>
              <a:ext cx="0" cy="3960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CaixaDeTexto 63"/>
            <p:cNvSpPr txBox="1"/>
            <p:nvPr/>
          </p:nvSpPr>
          <p:spPr>
            <a:xfrm>
              <a:off x="4344943" y="2806070"/>
              <a:ext cx="344403" cy="2628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C2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59" name="Conector reto 58"/>
            <p:cNvCxnSpPr/>
            <p:nvPr/>
          </p:nvCxnSpPr>
          <p:spPr>
            <a:xfrm>
              <a:off x="4686759" y="2900538"/>
              <a:ext cx="0" cy="3960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0" name="Grupo 2069"/>
          <p:cNvGrpSpPr/>
          <p:nvPr/>
        </p:nvGrpSpPr>
        <p:grpSpPr>
          <a:xfrm>
            <a:off x="3584208" y="1181363"/>
            <a:ext cx="4228152" cy="745564"/>
            <a:chOff x="3584208" y="1181363"/>
            <a:chExt cx="4228152" cy="745564"/>
          </a:xfrm>
        </p:grpSpPr>
        <p:sp>
          <p:nvSpPr>
            <p:cNvPr id="2060" name="CaixaDeTexto 2059"/>
            <p:cNvSpPr txBox="1"/>
            <p:nvPr/>
          </p:nvSpPr>
          <p:spPr>
            <a:xfrm>
              <a:off x="5351674" y="1181363"/>
              <a:ext cx="246068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Storage capacitor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2062" name="Conector de seta reta 2061"/>
            <p:cNvCxnSpPr/>
            <p:nvPr/>
          </p:nvCxnSpPr>
          <p:spPr>
            <a:xfrm flipH="1">
              <a:off x="4409410" y="1381418"/>
              <a:ext cx="949598" cy="184666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ector reto 65"/>
            <p:cNvCxnSpPr/>
            <p:nvPr/>
          </p:nvCxnSpPr>
          <p:spPr>
            <a:xfrm>
              <a:off x="3916275" y="1530883"/>
              <a:ext cx="0" cy="3960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ector reto 66"/>
            <p:cNvCxnSpPr/>
            <p:nvPr/>
          </p:nvCxnSpPr>
          <p:spPr>
            <a:xfrm flipH="1">
              <a:off x="3584208" y="1737357"/>
              <a:ext cx="2453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ector reto 67"/>
            <p:cNvCxnSpPr/>
            <p:nvPr/>
          </p:nvCxnSpPr>
          <p:spPr>
            <a:xfrm flipH="1">
              <a:off x="3920085" y="1735309"/>
              <a:ext cx="245358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9" name="CaixaDeTexto 68"/>
            <p:cNvSpPr txBox="1"/>
            <p:nvPr/>
          </p:nvSpPr>
          <p:spPr>
            <a:xfrm>
              <a:off x="3959488" y="1436415"/>
              <a:ext cx="344403" cy="26289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CS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  <p:cxnSp>
          <p:nvCxnSpPr>
            <p:cNvPr id="70" name="Conector reto 69"/>
            <p:cNvCxnSpPr/>
            <p:nvPr/>
          </p:nvCxnSpPr>
          <p:spPr>
            <a:xfrm>
              <a:off x="3848077" y="1530883"/>
              <a:ext cx="0" cy="396044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4" name="Grupo 2073"/>
          <p:cNvGrpSpPr/>
          <p:nvPr/>
        </p:nvGrpSpPr>
        <p:grpSpPr>
          <a:xfrm>
            <a:off x="2123728" y="4027949"/>
            <a:ext cx="3106504" cy="2065347"/>
            <a:chOff x="2123728" y="4027949"/>
            <a:chExt cx="3106504" cy="2065347"/>
          </a:xfrm>
        </p:grpSpPr>
        <p:sp>
          <p:nvSpPr>
            <p:cNvPr id="2071" name="Triângulo isósceles 2070"/>
            <p:cNvSpPr/>
            <p:nvPr/>
          </p:nvSpPr>
          <p:spPr>
            <a:xfrm rot="5400000">
              <a:off x="4278467" y="4056334"/>
              <a:ext cx="980150" cy="923380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CaixaDeTexto 72"/>
            <p:cNvSpPr txBox="1"/>
            <p:nvPr/>
          </p:nvSpPr>
          <p:spPr>
            <a:xfrm>
              <a:off x="4355976" y="4349413"/>
              <a:ext cx="522908" cy="138499"/>
            </a:xfrm>
            <a:prstGeom prst="rect">
              <a:avLst/>
            </a:prstGeom>
            <a:noFill/>
          </p:spPr>
          <p:txBody>
            <a:bodyPr wrap="none" lIns="0" tIns="0" rIns="0" bIns="0" rtlCol="0">
              <a:noAutofit/>
            </a:bodyPr>
            <a:lstStyle/>
            <a:p>
              <a:r>
                <a:rPr lang="en-US" sz="2400" b="1" dirty="0" smtClean="0">
                  <a:solidFill>
                    <a:schemeClr val="bg1"/>
                  </a:solidFill>
                </a:rPr>
                <a:t>ZCD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  <p:sp>
          <p:nvSpPr>
            <p:cNvPr id="74" name="CaixaDeTexto 73"/>
            <p:cNvSpPr txBox="1"/>
            <p:nvPr/>
          </p:nvSpPr>
          <p:spPr>
            <a:xfrm>
              <a:off x="2123728" y="5385410"/>
              <a:ext cx="1872208" cy="70788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dirty="0" smtClean="0">
                  <a:solidFill>
                    <a:srgbClr val="FF0000"/>
                  </a:solidFill>
                </a:rPr>
                <a:t>Zero-Crossing Detection</a:t>
              </a:r>
              <a:endParaRPr lang="en-US" sz="2000" dirty="0">
                <a:solidFill>
                  <a:srgbClr val="FF0000"/>
                </a:solidFill>
              </a:endParaRPr>
            </a:p>
          </p:txBody>
        </p:sp>
        <p:cxnSp>
          <p:nvCxnSpPr>
            <p:cNvPr id="75" name="Conector de seta reta 74"/>
            <p:cNvCxnSpPr/>
            <p:nvPr/>
          </p:nvCxnSpPr>
          <p:spPr>
            <a:xfrm flipV="1">
              <a:off x="3097519" y="4566030"/>
              <a:ext cx="1186450" cy="89429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Retângulo 1"/>
          <p:cNvSpPr/>
          <p:nvPr/>
        </p:nvSpPr>
        <p:spPr>
          <a:xfrm>
            <a:off x="5230232" y="3753036"/>
            <a:ext cx="277872" cy="73487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upo 16"/>
          <p:cNvGrpSpPr/>
          <p:nvPr/>
        </p:nvGrpSpPr>
        <p:grpSpPr>
          <a:xfrm>
            <a:off x="5459686" y="3284984"/>
            <a:ext cx="1142032" cy="1512168"/>
            <a:chOff x="6176940" y="3284984"/>
            <a:chExt cx="1142032" cy="1512168"/>
          </a:xfrm>
        </p:grpSpPr>
        <p:sp>
          <p:nvSpPr>
            <p:cNvPr id="5" name="Retângulo 4"/>
            <p:cNvSpPr/>
            <p:nvPr/>
          </p:nvSpPr>
          <p:spPr>
            <a:xfrm>
              <a:off x="6176940" y="3284984"/>
              <a:ext cx="1142032" cy="1512168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Elipse 5"/>
            <p:cNvSpPr/>
            <p:nvPr/>
          </p:nvSpPr>
          <p:spPr>
            <a:xfrm>
              <a:off x="6528662" y="3753036"/>
              <a:ext cx="576000" cy="576064"/>
            </a:xfrm>
            <a:prstGeom prst="ellipse">
              <a:avLst/>
            </a:prstGeom>
            <a:noFill/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Conector reto 9"/>
            <p:cNvCxnSpPr>
              <a:stCxn id="6" idx="0"/>
            </p:cNvCxnSpPr>
            <p:nvPr/>
          </p:nvCxnSpPr>
          <p:spPr>
            <a:xfrm flipV="1">
              <a:off x="6816662" y="3429000"/>
              <a:ext cx="0" cy="32403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ector reto 14"/>
            <p:cNvCxnSpPr>
              <a:stCxn id="6" idx="4"/>
            </p:cNvCxnSpPr>
            <p:nvPr/>
          </p:nvCxnSpPr>
          <p:spPr>
            <a:xfrm>
              <a:off x="6816662" y="4329100"/>
              <a:ext cx="0" cy="324036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ector reto 19"/>
            <p:cNvCxnSpPr/>
            <p:nvPr/>
          </p:nvCxnSpPr>
          <p:spPr>
            <a:xfrm>
              <a:off x="6808420" y="3872729"/>
              <a:ext cx="0" cy="324036"/>
            </a:xfrm>
            <a:prstGeom prst="line">
              <a:avLst/>
            </a:prstGeom>
            <a:ln w="57150">
              <a:solidFill>
                <a:schemeClr val="bg1"/>
              </a:solidFill>
              <a:headEnd type="arrow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CaixaDeTexto 15"/>
            <p:cNvSpPr txBox="1"/>
            <p:nvPr/>
          </p:nvSpPr>
          <p:spPr>
            <a:xfrm>
              <a:off x="6225358" y="3755132"/>
              <a:ext cx="2160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>
                  <a:solidFill>
                    <a:schemeClr val="bg1"/>
                  </a:solidFill>
                </a:rPr>
                <a:t>I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5333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Successive Approximation Register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Switch-Capacitor Residue Amplification - </a:t>
            </a:r>
            <a:r>
              <a:rPr lang="en-US" dirty="0" smtClean="0"/>
              <a:t> Mode of Operation</a:t>
            </a:r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4158286" y="1700808"/>
            <a:ext cx="43021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: VIN is </a:t>
            </a:r>
            <a:r>
              <a:rPr lang="en-US" sz="2000" dirty="0" smtClean="0">
                <a:solidFill>
                  <a:schemeClr val="accent2"/>
                </a:solidFill>
              </a:rPr>
              <a:t>sampled</a:t>
            </a:r>
            <a:r>
              <a:rPr lang="en-US" sz="2000" dirty="0" smtClean="0"/>
              <a:t> on C1 and C2</a:t>
            </a:r>
            <a:endParaRPr lang="en-US" sz="2000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4158286" y="2996952"/>
            <a:ext cx="363722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chemeClr val="accent2"/>
                </a:solidFill>
              </a:rPr>
              <a:t>Charge transfer </a:t>
            </a:r>
            <a:r>
              <a:rPr lang="en-US" sz="2000" dirty="0" smtClean="0"/>
              <a:t>phase + </a:t>
            </a:r>
            <a:r>
              <a:rPr lang="en-US" sz="2000" dirty="0" smtClean="0">
                <a:solidFill>
                  <a:schemeClr val="accent2"/>
                </a:solidFill>
              </a:rPr>
              <a:t>VOUT</a:t>
            </a:r>
            <a:r>
              <a:rPr lang="en-US" sz="2000" dirty="0" smtClean="0"/>
              <a:t> set to </a:t>
            </a:r>
            <a:r>
              <a:rPr lang="en-US" sz="2000" dirty="0" smtClean="0">
                <a:solidFill>
                  <a:schemeClr val="accent2"/>
                </a:solidFill>
              </a:rPr>
              <a:t>GND</a:t>
            </a:r>
            <a:r>
              <a:rPr lang="en-US" sz="2000" dirty="0" smtClean="0"/>
              <a:t> level</a:t>
            </a:r>
            <a:endParaRPr lang="en-US" sz="2000" dirty="0"/>
          </a:p>
        </p:txBody>
      </p:sp>
      <p:sp>
        <p:nvSpPr>
          <p:cNvPr id="16" name="Retângulo 15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21" y="4653136"/>
            <a:ext cx="4214603" cy="20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aixaDeTexto 17"/>
          <p:cNvSpPr txBox="1"/>
          <p:nvPr/>
        </p:nvSpPr>
        <p:spPr>
          <a:xfrm>
            <a:off x="4158286" y="4473986"/>
            <a:ext cx="41413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3</a:t>
            </a:r>
            <a:r>
              <a:rPr lang="en-US" sz="2000" baseline="30000" dirty="0" smtClean="0"/>
              <a:t>rd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chemeClr val="accent2"/>
                </a:solidFill>
              </a:rPr>
              <a:t>Current</a:t>
            </a:r>
            <a:r>
              <a:rPr lang="en-US" sz="2000" dirty="0" smtClean="0"/>
              <a:t> source </a:t>
            </a:r>
            <a:r>
              <a:rPr lang="en-US" sz="2000" dirty="0" smtClean="0">
                <a:solidFill>
                  <a:schemeClr val="accent2"/>
                </a:solidFill>
              </a:rPr>
              <a:t>activated</a:t>
            </a:r>
            <a:r>
              <a:rPr lang="en-US" sz="2000" dirty="0" smtClean="0"/>
              <a:t> until </a:t>
            </a:r>
            <a:r>
              <a:rPr lang="en-US" sz="2000" dirty="0" smtClean="0">
                <a:solidFill>
                  <a:schemeClr val="accent2"/>
                </a:solidFill>
              </a:rPr>
              <a:t>VZCD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crosses</a:t>
            </a:r>
            <a:r>
              <a:rPr lang="en-US" sz="2000" dirty="0" smtClean="0"/>
              <a:t> VCM</a:t>
            </a:r>
            <a:endParaRPr lang="en-US" sz="2000" dirty="0"/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5269441"/>
            <a:ext cx="3332699" cy="1399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624" y="1196752"/>
            <a:ext cx="2002184" cy="1523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780928"/>
            <a:ext cx="2921871" cy="1779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ector de seta reta 4"/>
          <p:cNvCxnSpPr/>
          <p:nvPr/>
        </p:nvCxnSpPr>
        <p:spPr>
          <a:xfrm flipH="1">
            <a:off x="1842716" y="1900863"/>
            <a:ext cx="445803" cy="167215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aphicFrame>
        <p:nvGraphicFramePr>
          <p:cNvPr id="6" name="Objeto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2802142"/>
              </p:ext>
            </p:extLst>
          </p:nvPr>
        </p:nvGraphicFramePr>
        <p:xfrm>
          <a:off x="4796283" y="5301208"/>
          <a:ext cx="4240213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Equation" r:id="rId7" imgW="2019240" imgH="583920" progId="Equation.DSMT4">
                  <p:embed/>
                </p:oleObj>
              </mc:Choice>
              <mc:Fallback>
                <p:oleObj name="Equation" r:id="rId7" imgW="2019240" imgH="583920" progId="Equation.DSMT4">
                  <p:embed/>
                  <p:pic>
                    <p:nvPicPr>
                      <p:cNvPr id="0" name="Objeto 20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6283" y="5301208"/>
                        <a:ext cx="4240213" cy="122713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91860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Successive Approximation Register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Zero-Crossing Detection - Architecture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1708" y="4221088"/>
            <a:ext cx="2242646" cy="1613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12776"/>
            <a:ext cx="595241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Gerade Verbindung 7"/>
          <p:cNvCxnSpPr/>
          <p:nvPr/>
        </p:nvCxnSpPr>
        <p:spPr>
          <a:xfrm flipH="1" flipV="1">
            <a:off x="971600" y="3573016"/>
            <a:ext cx="3600400" cy="17020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grpSp>
        <p:nvGrpSpPr>
          <p:cNvPr id="2054" name="Grupo 2053"/>
          <p:cNvGrpSpPr/>
          <p:nvPr/>
        </p:nvGrpSpPr>
        <p:grpSpPr>
          <a:xfrm>
            <a:off x="2579965" y="1340768"/>
            <a:ext cx="1488137" cy="2232248"/>
            <a:chOff x="2579965" y="1340768"/>
            <a:chExt cx="1488137" cy="2232248"/>
          </a:xfrm>
        </p:grpSpPr>
        <p:grpSp>
          <p:nvGrpSpPr>
            <p:cNvPr id="2053" name="Grupo 2052"/>
            <p:cNvGrpSpPr/>
            <p:nvPr/>
          </p:nvGrpSpPr>
          <p:grpSpPr>
            <a:xfrm>
              <a:off x="2579965" y="1340768"/>
              <a:ext cx="1488137" cy="2232248"/>
              <a:chOff x="2579965" y="1340768"/>
              <a:chExt cx="1488137" cy="2232248"/>
            </a:xfrm>
            <a:solidFill>
              <a:schemeClr val="bg1"/>
            </a:solidFill>
          </p:grpSpPr>
          <p:sp>
            <p:nvSpPr>
              <p:cNvPr id="2049" name="Retângulo 2048"/>
              <p:cNvSpPr/>
              <p:nvPr/>
            </p:nvSpPr>
            <p:spPr>
              <a:xfrm>
                <a:off x="2579965" y="1340768"/>
                <a:ext cx="1040346" cy="2232248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0" name="Retângulo 2049"/>
              <p:cNvSpPr/>
              <p:nvPr/>
            </p:nvSpPr>
            <p:spPr>
              <a:xfrm>
                <a:off x="2579965" y="1340768"/>
                <a:ext cx="1488137" cy="648072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5" name="Triângulo isósceles 24"/>
            <p:cNvSpPr/>
            <p:nvPr/>
          </p:nvSpPr>
          <p:spPr>
            <a:xfrm rot="5400000">
              <a:off x="2725557" y="2333295"/>
              <a:ext cx="706099" cy="61361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Elipse 25"/>
            <p:cNvSpPr/>
            <p:nvPr/>
          </p:nvSpPr>
          <p:spPr>
            <a:xfrm>
              <a:off x="3385413" y="2568093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Conector reto 28"/>
            <p:cNvCxnSpPr/>
            <p:nvPr/>
          </p:nvCxnSpPr>
          <p:spPr>
            <a:xfrm>
              <a:off x="2579965" y="2658391"/>
              <a:ext cx="181764" cy="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ector reto 29"/>
            <p:cNvCxnSpPr/>
            <p:nvPr/>
          </p:nvCxnSpPr>
          <p:spPr>
            <a:xfrm>
              <a:off x="3529429" y="2652830"/>
              <a:ext cx="181764" cy="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ector reto 18"/>
            <p:cNvCxnSpPr/>
            <p:nvPr/>
          </p:nvCxnSpPr>
          <p:spPr>
            <a:xfrm>
              <a:off x="2670847" y="2658393"/>
              <a:ext cx="0" cy="410567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ector reto 26"/>
            <p:cNvCxnSpPr/>
            <p:nvPr/>
          </p:nvCxnSpPr>
          <p:spPr>
            <a:xfrm>
              <a:off x="2670847" y="3068960"/>
              <a:ext cx="94946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ector reto 30"/>
            <p:cNvCxnSpPr/>
            <p:nvPr/>
          </p:nvCxnSpPr>
          <p:spPr>
            <a:xfrm flipV="1">
              <a:off x="3620311" y="2658393"/>
              <a:ext cx="0" cy="410567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5" name="Grupo 2054"/>
          <p:cNvGrpSpPr/>
          <p:nvPr/>
        </p:nvGrpSpPr>
        <p:grpSpPr>
          <a:xfrm>
            <a:off x="4068102" y="1556792"/>
            <a:ext cx="2977829" cy="2664296"/>
            <a:chOff x="4068102" y="1556792"/>
            <a:chExt cx="2977829" cy="2664296"/>
          </a:xfrm>
        </p:grpSpPr>
        <p:sp>
          <p:nvSpPr>
            <p:cNvPr id="2048" name="Retângulo 2047"/>
            <p:cNvSpPr/>
            <p:nvPr/>
          </p:nvSpPr>
          <p:spPr>
            <a:xfrm>
              <a:off x="4069725" y="1556792"/>
              <a:ext cx="2976206" cy="26642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riângulo isósceles 20"/>
            <p:cNvSpPr/>
            <p:nvPr/>
          </p:nvSpPr>
          <p:spPr>
            <a:xfrm rot="5400000">
              <a:off x="4203623" y="2351584"/>
              <a:ext cx="706099" cy="61361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Elipse 10"/>
            <p:cNvSpPr/>
            <p:nvPr/>
          </p:nvSpPr>
          <p:spPr>
            <a:xfrm>
              <a:off x="4863479" y="2586382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riângulo isósceles 22"/>
            <p:cNvSpPr/>
            <p:nvPr/>
          </p:nvSpPr>
          <p:spPr>
            <a:xfrm rot="5400000">
              <a:off x="5143016" y="2351584"/>
              <a:ext cx="706099" cy="613613"/>
            </a:xfrm>
            <a:prstGeom prst="triangl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Elipse 23"/>
            <p:cNvSpPr/>
            <p:nvPr/>
          </p:nvSpPr>
          <p:spPr>
            <a:xfrm>
              <a:off x="5802872" y="2586382"/>
              <a:ext cx="144016" cy="14401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Conector reto 16"/>
            <p:cNvCxnSpPr>
              <a:endCxn id="23" idx="3"/>
            </p:cNvCxnSpPr>
            <p:nvPr/>
          </p:nvCxnSpPr>
          <p:spPr>
            <a:xfrm>
              <a:off x="5007495" y="2658389"/>
              <a:ext cx="181764" cy="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ector reto 37"/>
            <p:cNvCxnSpPr/>
            <p:nvPr/>
          </p:nvCxnSpPr>
          <p:spPr>
            <a:xfrm>
              <a:off x="4068102" y="2652826"/>
              <a:ext cx="181764" cy="2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Gerade Verbindung 9"/>
          <p:cNvCxnSpPr/>
          <p:nvPr/>
        </p:nvCxnSpPr>
        <p:spPr>
          <a:xfrm flipV="1">
            <a:off x="4881767" y="3573016"/>
            <a:ext cx="2736304" cy="1702064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8" name="CaixaDeTexto 27"/>
          <p:cNvSpPr txBox="1"/>
          <p:nvPr/>
        </p:nvSpPr>
        <p:spPr>
          <a:xfrm>
            <a:off x="6300192" y="5570076"/>
            <a:ext cx="2482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 smtClean="0"/>
              <a:t>Inspired by</a:t>
            </a:r>
          </a:p>
          <a:p>
            <a:r>
              <a:rPr lang="en-US" sz="1600" i="1" dirty="0" smtClean="0"/>
              <a:t>Chao, 2013</a:t>
            </a:r>
            <a:r>
              <a:rPr lang="en-US" sz="1600" i="1" dirty="0"/>
              <a:t>, ISSCC</a:t>
            </a:r>
          </a:p>
        </p:txBody>
      </p:sp>
    </p:spTree>
    <p:extLst>
      <p:ext uri="{BB962C8B-B14F-4D97-AF65-F5344CB8AC3E}">
        <p14:creationId xmlns:p14="http://schemas.microsoft.com/office/powerpoint/2010/main" val="503828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Pipelined Successive Approximation Register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Zero-Crossing Detection – Mode of Operation</a:t>
            </a:r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412776"/>
            <a:ext cx="2507936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CaixaDeTexto 31"/>
          <p:cNvSpPr txBox="1"/>
          <p:nvPr/>
        </p:nvSpPr>
        <p:spPr>
          <a:xfrm>
            <a:off x="3491880" y="1857018"/>
            <a:ext cx="4302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chemeClr val="accent2"/>
                </a:solidFill>
              </a:rPr>
              <a:t>Inverter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shortened</a:t>
            </a:r>
            <a:r>
              <a:rPr lang="en-US" sz="2000" dirty="0" smtClean="0"/>
              <a:t> and VINV set to switch voltage of Inverter (</a:t>
            </a:r>
            <a:r>
              <a:rPr lang="en-US" sz="2000" i="1" dirty="0" smtClean="0"/>
              <a:t>VTH</a:t>
            </a:r>
            <a:r>
              <a:rPr lang="en-US" sz="2000" i="1" baseline="-25000" dirty="0" smtClean="0"/>
              <a:t>INV</a:t>
            </a:r>
            <a:r>
              <a:rPr lang="en-US" sz="2000" dirty="0" smtClean="0"/>
              <a:t>)</a:t>
            </a:r>
            <a:endParaRPr lang="en-US" sz="2000" dirty="0"/>
          </a:p>
        </p:txBody>
      </p:sp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1522" y="4077072"/>
            <a:ext cx="3625379" cy="231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27" y="4293096"/>
            <a:ext cx="4235881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" name="CaixaDeTexto 34"/>
          <p:cNvSpPr txBox="1"/>
          <p:nvPr/>
        </p:nvSpPr>
        <p:spPr>
          <a:xfrm>
            <a:off x="611559" y="3460938"/>
            <a:ext cx="7935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2</a:t>
            </a:r>
            <a:r>
              <a:rPr lang="en-US" sz="2000" baseline="30000" dirty="0" smtClean="0"/>
              <a:t>nd</a:t>
            </a:r>
            <a:r>
              <a:rPr lang="en-US" sz="2000" dirty="0" smtClean="0"/>
              <a:t>: </a:t>
            </a:r>
            <a:r>
              <a:rPr lang="en-US" sz="2000" dirty="0" smtClean="0">
                <a:solidFill>
                  <a:schemeClr val="accent2"/>
                </a:solidFill>
              </a:rPr>
              <a:t>VIN</a:t>
            </a:r>
            <a:r>
              <a:rPr lang="en-US" sz="2000" dirty="0" smtClean="0"/>
              <a:t> (ramp) connected to </a:t>
            </a:r>
            <a:r>
              <a:rPr lang="en-US" sz="2000" dirty="0" smtClean="0">
                <a:solidFill>
                  <a:schemeClr val="accent2"/>
                </a:solidFill>
              </a:rPr>
              <a:t>inverter</a:t>
            </a:r>
            <a:r>
              <a:rPr lang="en-US" sz="2000" dirty="0" smtClean="0"/>
              <a:t>, inverter </a:t>
            </a:r>
            <a:r>
              <a:rPr lang="en-US" sz="2000" dirty="0" smtClean="0">
                <a:solidFill>
                  <a:schemeClr val="accent2"/>
                </a:solidFill>
              </a:rPr>
              <a:t>chain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chemeClr val="accent2"/>
                </a:solidFill>
              </a:rPr>
              <a:t>amplifies</a:t>
            </a:r>
            <a:r>
              <a:rPr lang="en-US" sz="2000" dirty="0" smtClean="0"/>
              <a:t> signal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868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5877272"/>
            <a:ext cx="9144000" cy="980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Pipelined Successive Approximation Register</a:t>
            </a:r>
            <a:endParaRPr lang="en-US" dirty="0"/>
          </a:p>
        </p:txBody>
      </p:sp>
      <p:sp>
        <p:nvSpPr>
          <p:cNvPr id="2765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dirty="0" smtClean="0"/>
              <a:t>Control Flow</a:t>
            </a:r>
          </a:p>
        </p:txBody>
      </p:sp>
      <p:pic>
        <p:nvPicPr>
          <p:cNvPr id="11" name="Picture 8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87806"/>
            <a:ext cx="6696744" cy="4634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351" y="5661248"/>
            <a:ext cx="4145905" cy="109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792" y="2699549"/>
            <a:ext cx="3781142" cy="3033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Realized (on </a:t>
            </a:r>
            <a:r>
              <a:rPr lang="en-US" dirty="0" smtClean="0">
                <a:solidFill>
                  <a:schemeClr val="accent2"/>
                </a:solidFill>
              </a:rPr>
              <a:t>schematic</a:t>
            </a:r>
            <a:r>
              <a:rPr lang="en-US" dirty="0" smtClean="0"/>
              <a:t> level) in </a:t>
            </a:r>
            <a:r>
              <a:rPr lang="en-US" dirty="0" smtClean="0">
                <a:solidFill>
                  <a:schemeClr val="accent2"/>
                </a:solidFill>
              </a:rPr>
              <a:t>comercial 65nm</a:t>
            </a:r>
            <a:r>
              <a:rPr lang="en-US" dirty="0" smtClean="0"/>
              <a:t> technology</a:t>
            </a:r>
          </a:p>
          <a:p>
            <a:r>
              <a:rPr lang="en-US" dirty="0" smtClean="0"/>
              <a:t>VDD = 1.2 V, </a:t>
            </a:r>
            <a:r>
              <a:rPr lang="en-US" dirty="0" err="1" smtClean="0"/>
              <a:t>Vref</a:t>
            </a:r>
            <a:r>
              <a:rPr lang="en-US" dirty="0" smtClean="0"/>
              <a:t> = 1 V, VCM = 0.5 V</a:t>
            </a:r>
          </a:p>
          <a:p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3363650"/>
              </p:ext>
            </p:extLst>
          </p:nvPr>
        </p:nvGraphicFramePr>
        <p:xfrm>
          <a:off x="467544" y="2492896"/>
          <a:ext cx="4176464" cy="3096345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728192"/>
                <a:gridCol w="2448272"/>
              </a:tblGrid>
              <a:tr h="615083">
                <a:tc>
                  <a:txBody>
                    <a:bodyPr/>
                    <a:lstStyle/>
                    <a:p>
                      <a:pPr indent="183515" algn="ct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</a:tabLst>
                      </a:pPr>
                      <a:r>
                        <a:rPr lang="pt-BR" sz="1800" b="0" spc="-5" dirty="0" err="1">
                          <a:effectLst/>
                          <a:latin typeface="+mj-lt"/>
                        </a:rPr>
                        <a:t>f</a:t>
                      </a:r>
                      <a:r>
                        <a:rPr lang="pt-BR" sz="1800" b="0" spc="-5" baseline="-25000" dirty="0" err="1">
                          <a:effectLst/>
                          <a:latin typeface="+mj-lt"/>
                        </a:rPr>
                        <a:t>sample</a:t>
                      </a:r>
                      <a:endParaRPr lang="en-US" sz="2400" b="0" spc="-5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3515" algn="ct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</a:tabLst>
                      </a:pPr>
                      <a:r>
                        <a:rPr lang="pt-BR" sz="1800" b="0" spc="-5" dirty="0">
                          <a:effectLst/>
                          <a:latin typeface="+mj-lt"/>
                        </a:rPr>
                        <a:t>4.4 MSPS</a:t>
                      </a:r>
                      <a:endParaRPr lang="en-US" sz="2400" b="0" spc="-5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615083">
                <a:tc>
                  <a:txBody>
                    <a:bodyPr/>
                    <a:lstStyle/>
                    <a:p>
                      <a:pPr indent="183515" algn="ct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</a:tabLst>
                      </a:pPr>
                      <a:r>
                        <a:rPr lang="pt-BR" sz="1800" b="0" spc="-5" dirty="0">
                          <a:effectLst/>
                          <a:latin typeface="+mj-lt"/>
                        </a:rPr>
                        <a:t>DNL</a:t>
                      </a:r>
                      <a:endParaRPr lang="en-US" sz="2400" b="0" spc="-5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3515" algn="ct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</a:tabLst>
                      </a:pPr>
                      <a:r>
                        <a:rPr lang="pt-BR" sz="1800" b="0" spc="-5">
                          <a:effectLst/>
                          <a:latin typeface="+mj-lt"/>
                        </a:rPr>
                        <a:t>+0.45 / -0.48 LSB</a:t>
                      </a:r>
                      <a:r>
                        <a:rPr lang="pt-BR" sz="1800" b="0" spc="-5" baseline="-25000">
                          <a:effectLst/>
                          <a:latin typeface="+mj-lt"/>
                        </a:rPr>
                        <a:t>11</a:t>
                      </a:r>
                      <a:endParaRPr lang="en-US" sz="2400" b="0" spc="-5">
                        <a:effectLst/>
                        <a:latin typeface="+mj-lt"/>
                        <a:ea typeface="SimSun"/>
                      </a:endParaRPr>
                    </a:p>
                  </a:txBody>
                  <a:tcPr marL="17780" marR="17780" marT="0" marB="0" anchor="ctr"/>
                </a:tc>
              </a:tr>
              <a:tr h="615083">
                <a:tc>
                  <a:txBody>
                    <a:bodyPr/>
                    <a:lstStyle/>
                    <a:p>
                      <a:pPr indent="183515" algn="ct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</a:tabLst>
                      </a:pPr>
                      <a:r>
                        <a:rPr lang="pt-BR" sz="1800" b="0" spc="-5" dirty="0">
                          <a:effectLst/>
                          <a:latin typeface="+mj-lt"/>
                        </a:rPr>
                        <a:t>INL</a:t>
                      </a:r>
                      <a:endParaRPr lang="en-US" sz="2400" b="0" spc="-5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3515" algn="ct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</a:tabLst>
                      </a:pPr>
                      <a:r>
                        <a:rPr lang="pt-BR" sz="1800" b="0" spc="-5" dirty="0">
                          <a:effectLst/>
                          <a:latin typeface="+mj-lt"/>
                        </a:rPr>
                        <a:t>+0.43 / -0.53 LSB</a:t>
                      </a:r>
                      <a:r>
                        <a:rPr lang="pt-BR" sz="1800" b="0" spc="-5" baseline="-25000" dirty="0">
                          <a:effectLst/>
                          <a:latin typeface="+mj-lt"/>
                        </a:rPr>
                        <a:t>11</a:t>
                      </a:r>
                      <a:endParaRPr lang="en-US" sz="2400" b="0" spc="-5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17780" marR="17780" marT="0" marB="0" anchor="ctr"/>
                </a:tc>
              </a:tr>
              <a:tr h="615083">
                <a:tc>
                  <a:txBody>
                    <a:bodyPr/>
                    <a:lstStyle/>
                    <a:p>
                      <a:pPr indent="183515" algn="ct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</a:tabLst>
                      </a:pPr>
                      <a:r>
                        <a:rPr lang="pt-BR" sz="1800" b="0" spc="-5" dirty="0">
                          <a:effectLst/>
                          <a:latin typeface="+mj-lt"/>
                        </a:rPr>
                        <a:t>Power</a:t>
                      </a:r>
                      <a:endParaRPr lang="en-US" sz="2400" b="0" spc="-5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3515" algn="ct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</a:tabLst>
                      </a:pPr>
                      <a:r>
                        <a:rPr lang="pt-BR" sz="1800" b="0" spc="-5" dirty="0">
                          <a:effectLst/>
                          <a:latin typeface="+mj-lt"/>
                        </a:rPr>
                        <a:t>440 µW</a:t>
                      </a:r>
                      <a:endParaRPr lang="en-US" sz="2400" b="0" spc="-5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  <a:tr h="636013">
                <a:tc>
                  <a:txBody>
                    <a:bodyPr/>
                    <a:lstStyle/>
                    <a:p>
                      <a:pPr indent="183515" algn="ct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</a:tabLst>
                      </a:pPr>
                      <a:r>
                        <a:rPr lang="pt-BR" sz="1800" b="0" spc="-5" dirty="0" smtClean="0">
                          <a:effectLst/>
                          <a:latin typeface="+mj-lt"/>
                          <a:ea typeface="Times New Roman"/>
                        </a:rPr>
                        <a:t>E/</a:t>
                      </a:r>
                      <a:r>
                        <a:rPr lang="pt-BR" sz="1800" b="0" spc="-5" dirty="0" err="1" smtClean="0">
                          <a:effectLst/>
                          <a:latin typeface="+mj-lt"/>
                          <a:ea typeface="Times New Roman"/>
                        </a:rPr>
                        <a:t>step</a:t>
                      </a:r>
                      <a:r>
                        <a:rPr lang="pt-BR" sz="1800" b="0" spc="-5" dirty="0">
                          <a:effectLst/>
                          <a:latin typeface="+mj-lt"/>
                          <a:ea typeface="Times New Roman"/>
                        </a:rPr>
                        <a:t/>
                      </a:r>
                      <a:br>
                        <a:rPr lang="pt-BR" sz="1800" b="0" spc="-5" dirty="0">
                          <a:effectLst/>
                          <a:latin typeface="+mj-lt"/>
                          <a:ea typeface="Times New Roman"/>
                        </a:rPr>
                      </a:br>
                      <a:r>
                        <a:rPr lang="pt-BR" sz="1800" b="0" spc="-5" dirty="0" smtClean="0">
                          <a:effectLst/>
                          <a:latin typeface="+mj-lt"/>
                          <a:ea typeface="Times New Roman"/>
                        </a:rPr>
                        <a:t>[P</a:t>
                      </a:r>
                      <a:r>
                        <a:rPr lang="pt-BR" sz="1800" b="0" spc="-5" dirty="0">
                          <a:effectLst/>
                          <a:latin typeface="+mj-lt"/>
                          <a:ea typeface="Times New Roman"/>
                        </a:rPr>
                        <a:t>/(</a:t>
                      </a:r>
                      <a:r>
                        <a:rPr lang="pt-BR" sz="1800" b="0" spc="-5" dirty="0" err="1">
                          <a:effectLst/>
                          <a:latin typeface="+mj-lt"/>
                          <a:ea typeface="Times New Roman"/>
                        </a:rPr>
                        <a:t>f</a:t>
                      </a:r>
                      <a:r>
                        <a:rPr lang="pt-BR" sz="1800" b="0" spc="-5" baseline="-25000" dirty="0" err="1">
                          <a:effectLst/>
                          <a:latin typeface="+mj-lt"/>
                          <a:ea typeface="Times New Roman"/>
                        </a:rPr>
                        <a:t>sample</a:t>
                      </a:r>
                      <a:r>
                        <a:rPr lang="pt-BR" sz="1800" b="0" spc="-5" dirty="0">
                          <a:effectLst/>
                          <a:latin typeface="+mj-lt"/>
                          <a:ea typeface="Times New Roman"/>
                        </a:rPr>
                        <a:t>*2</a:t>
                      </a:r>
                      <a:r>
                        <a:rPr lang="pt-BR" sz="1800" b="0" spc="-5" baseline="30000" dirty="0">
                          <a:effectLst/>
                          <a:latin typeface="+mj-lt"/>
                          <a:ea typeface="Times New Roman"/>
                        </a:rPr>
                        <a:t>11</a:t>
                      </a:r>
                      <a:r>
                        <a:rPr lang="pt-BR" sz="1800" b="0" spc="-5" dirty="0">
                          <a:effectLst/>
                          <a:latin typeface="+mj-lt"/>
                          <a:ea typeface="Times New Roman"/>
                        </a:rPr>
                        <a:t>)]</a:t>
                      </a:r>
                      <a:endParaRPr lang="en-US" sz="2400" b="0" spc="-5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183515" algn="ctr">
                        <a:lnSpc>
                          <a:spcPct val="95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tabLst>
                          <a:tab pos="182880" algn="l"/>
                        </a:tabLst>
                      </a:pPr>
                      <a:r>
                        <a:rPr lang="pt-BR" sz="1800" b="0" spc="-5" dirty="0">
                          <a:effectLst/>
                          <a:latin typeface="+mj-lt"/>
                          <a:ea typeface="Times New Roman"/>
                        </a:rPr>
                        <a:t>48.8 </a:t>
                      </a:r>
                      <a:r>
                        <a:rPr lang="pt-BR" sz="1800" b="0" spc="-5" dirty="0" err="1">
                          <a:effectLst/>
                          <a:latin typeface="+mj-lt"/>
                          <a:ea typeface="Times New Roman"/>
                        </a:rPr>
                        <a:t>fJ</a:t>
                      </a:r>
                      <a:r>
                        <a:rPr lang="pt-BR" sz="1800" b="0" spc="-5" dirty="0">
                          <a:effectLst/>
                          <a:latin typeface="+mj-lt"/>
                          <a:ea typeface="Times New Roman"/>
                        </a:rPr>
                        <a:t>/</a:t>
                      </a:r>
                      <a:r>
                        <a:rPr lang="pt-BR" sz="1800" b="0" spc="-5" dirty="0" err="1">
                          <a:effectLst/>
                          <a:latin typeface="+mj-lt"/>
                          <a:ea typeface="Times New Roman"/>
                        </a:rPr>
                        <a:t>step</a:t>
                      </a:r>
                      <a:endParaRPr lang="en-US" sz="2400" b="0" spc="-5" dirty="0">
                        <a:effectLst/>
                        <a:latin typeface="+mj-lt"/>
                        <a:ea typeface="SimSu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7" name="CaixaDeTexto 6"/>
          <p:cNvSpPr txBox="1"/>
          <p:nvPr/>
        </p:nvSpPr>
        <p:spPr>
          <a:xfrm>
            <a:off x="5580112" y="4581128"/>
            <a:ext cx="25648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US" dirty="0" smtClean="0"/>
              <a:t>[6]</a:t>
            </a:r>
            <a:endParaRPr lang="en-US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6115720" y="4619584"/>
            <a:ext cx="256480" cy="177568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US" dirty="0" smtClean="0"/>
              <a:t>[5]</a:t>
            </a:r>
            <a:endParaRPr lang="en-US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8100392" y="3755480"/>
            <a:ext cx="25648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US" dirty="0" smtClean="0"/>
              <a:t>[1]</a:t>
            </a:r>
            <a:endParaRPr lang="en-US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164288" y="3645024"/>
            <a:ext cx="25648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US" dirty="0" smtClean="0"/>
              <a:t>[4]</a:t>
            </a:r>
            <a:endParaRPr lang="en-US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6477462" y="3531276"/>
            <a:ext cx="25648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US" dirty="0" smtClean="0"/>
              <a:t>[3]</a:t>
            </a:r>
            <a:endParaRPr lang="en-US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907808" y="2924944"/>
            <a:ext cx="256480" cy="276999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>
            <a:noAutofit/>
          </a:bodyPr>
          <a:lstStyle/>
          <a:p>
            <a:r>
              <a:rPr lang="en-US" dirty="0" smtClean="0"/>
              <a:t>[2]</a:t>
            </a:r>
            <a:endParaRPr lang="en-US" dirty="0"/>
          </a:p>
        </p:txBody>
      </p:sp>
      <p:sp>
        <p:nvSpPr>
          <p:cNvPr id="8" name="Elipse 7"/>
          <p:cNvSpPr/>
          <p:nvPr/>
        </p:nvSpPr>
        <p:spPr>
          <a:xfrm>
            <a:off x="6228184" y="4365104"/>
            <a:ext cx="144000" cy="14400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368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18488" cy="5921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22532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63550" y="714375"/>
            <a:ext cx="8215313" cy="500063"/>
          </a:xfrm>
        </p:spPr>
        <p:txBody>
          <a:bodyPr/>
          <a:lstStyle/>
          <a:p>
            <a:r>
              <a:rPr lang="en-US" altLang="en-US" dirty="0" smtClean="0"/>
              <a:t>Integral Non-Linearity (INL)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96752"/>
            <a:ext cx="7560840" cy="4893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Inhaltsplatzhalter 1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r>
              <a:rPr lang="en-US" altLang="en-US" sz="2400" dirty="0" smtClean="0"/>
              <a:t>Combination of two ADC concepts </a:t>
            </a:r>
          </a:p>
          <a:p>
            <a:r>
              <a:rPr lang="en-US" altLang="en-US" sz="2400" dirty="0" smtClean="0"/>
              <a:t>Comparator-Based </a:t>
            </a:r>
            <a:r>
              <a:rPr lang="en-US" altLang="en-US" sz="2400" dirty="0"/>
              <a:t>Switch-Capacitor Residue </a:t>
            </a:r>
            <a:r>
              <a:rPr lang="en-US" altLang="en-US" sz="2400" dirty="0" smtClean="0"/>
              <a:t>Amplification</a:t>
            </a:r>
          </a:p>
          <a:p>
            <a:r>
              <a:rPr lang="en-US" altLang="en-US" sz="2400" dirty="0" smtClean="0"/>
              <a:t>Inverter-based zero-crossing detection</a:t>
            </a:r>
          </a:p>
          <a:p>
            <a:r>
              <a:rPr lang="en-US" altLang="en-US" sz="2400" dirty="0"/>
              <a:t>11 bit ADC implemented in 65 nm technology with </a:t>
            </a:r>
            <a:r>
              <a:rPr lang="en-US" altLang="en-US" sz="2400" dirty="0" smtClean="0"/>
              <a:t>low power and moderate speed</a:t>
            </a:r>
          </a:p>
          <a:p>
            <a:endParaRPr lang="en-US" altLang="en-US" sz="2400" dirty="0" smtClean="0"/>
          </a:p>
          <a:p>
            <a:pPr lvl="1"/>
            <a:endParaRPr lang="en-US" altLang="en-US" sz="2400" dirty="0" smtClean="0"/>
          </a:p>
          <a:p>
            <a:endParaRPr lang="en-US" altLang="en-US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18488" cy="5921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24580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63550" y="714375"/>
            <a:ext cx="8215313" cy="500063"/>
          </a:xfrm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18488" cy="592137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2291" name="Inhaltsplatzhalter 2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  <a:noFill/>
        </p:spPr>
        <p:txBody>
          <a:bodyPr/>
          <a:lstStyle/>
          <a:p>
            <a:pPr eaLnBrk="1" hangingPunct="1"/>
            <a:r>
              <a:rPr lang="en-US" altLang="en-US" dirty="0" smtClean="0"/>
              <a:t>Preliminaries</a:t>
            </a:r>
          </a:p>
          <a:p>
            <a:pPr eaLnBrk="1" hangingPunct="1"/>
            <a:r>
              <a:rPr lang="en-US" altLang="en-US" dirty="0" smtClean="0"/>
              <a:t>Pipelined Successive Approximation Register (PSAR)</a:t>
            </a:r>
          </a:p>
          <a:p>
            <a:pPr lvl="1" eaLnBrk="1" hangingPunct="1"/>
            <a:r>
              <a:rPr lang="en-US" altLang="en-US" dirty="0" smtClean="0"/>
              <a:t>General Architecture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Switch-Capacitor Residue Amplification </a:t>
            </a:r>
            <a:endParaRPr lang="en-US" altLang="en-US" dirty="0" smtClean="0"/>
          </a:p>
          <a:p>
            <a:pPr lvl="1" eaLnBrk="1" hangingPunct="1"/>
            <a:r>
              <a:rPr lang="en-US" dirty="0"/>
              <a:t>Zero-Crossing Detection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Results</a:t>
            </a:r>
          </a:p>
          <a:p>
            <a:pPr eaLnBrk="1" hangingPunct="1"/>
            <a:r>
              <a:rPr lang="en-US" altLang="en-US" dirty="0" smtClean="0"/>
              <a:t>Conclusion</a:t>
            </a:r>
          </a:p>
        </p:txBody>
      </p:sp>
      <p:sp>
        <p:nvSpPr>
          <p:cNvPr id="12292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63550" y="714375"/>
            <a:ext cx="8215313" cy="500063"/>
          </a:xfrm>
        </p:spPr>
        <p:txBody>
          <a:bodyPr/>
          <a:lstStyle/>
          <a:p>
            <a:pPr eaLnBrk="1" hangingPunct="1"/>
            <a:endParaRPr lang="pt-B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224192" y="2012625"/>
            <a:ext cx="32577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Thank you!</a:t>
            </a:r>
            <a:endParaRPr lang="en-US" sz="4400" dirty="0"/>
          </a:p>
        </p:txBody>
      </p:sp>
      <p:sp>
        <p:nvSpPr>
          <p:cNvPr id="5" name="CaixaDeTexto 4"/>
          <p:cNvSpPr txBox="1"/>
          <p:nvPr/>
        </p:nvSpPr>
        <p:spPr>
          <a:xfrm>
            <a:off x="179512" y="1560974"/>
            <a:ext cx="50405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 smtClean="0">
              <a:solidFill>
                <a:schemeClr val="accent2"/>
              </a:solidFill>
            </a:endParaRPr>
          </a:p>
          <a:p>
            <a:pPr algn="ctr"/>
            <a:endParaRPr lang="en-US" sz="3200" dirty="0">
              <a:solidFill>
                <a:schemeClr val="accent2"/>
              </a:solidFill>
            </a:endParaRPr>
          </a:p>
          <a:p>
            <a:pPr algn="ctr"/>
            <a:endParaRPr lang="en-US" sz="3200" dirty="0" smtClean="0">
              <a:solidFill>
                <a:schemeClr val="accent2"/>
              </a:solidFill>
            </a:endParaRPr>
          </a:p>
          <a:p>
            <a:pPr algn="ctr"/>
            <a:r>
              <a:rPr lang="en-US" sz="3200" dirty="0" smtClean="0">
                <a:solidFill>
                  <a:schemeClr val="accent2"/>
                </a:solidFill>
              </a:rPr>
              <a:t>franksill@ufmg.br</a:t>
            </a:r>
            <a:endParaRPr lang="en-US" sz="3200" dirty="0">
              <a:solidFill>
                <a:schemeClr val="accent2"/>
              </a:solidFill>
            </a:endParaRPr>
          </a:p>
        </p:txBody>
      </p:sp>
      <p:grpSp>
        <p:nvGrpSpPr>
          <p:cNvPr id="6" name="Grupo 5"/>
          <p:cNvGrpSpPr>
            <a:grpSpLocks noChangeAspect="1"/>
          </p:cNvGrpSpPr>
          <p:nvPr/>
        </p:nvGrpSpPr>
        <p:grpSpPr>
          <a:xfrm>
            <a:off x="5584146" y="1841774"/>
            <a:ext cx="2583759" cy="2534758"/>
            <a:chOff x="2447656" y="1207755"/>
            <a:chExt cx="3229699" cy="3168448"/>
          </a:xfrm>
        </p:grpSpPr>
        <p:sp>
          <p:nvSpPr>
            <p:cNvPr id="7" name="Retângulo de cantos arredondados 6"/>
            <p:cNvSpPr/>
            <p:nvPr/>
          </p:nvSpPr>
          <p:spPr>
            <a:xfrm>
              <a:off x="2447656" y="1207755"/>
              <a:ext cx="3229699" cy="3168448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  <a:reflection blurRad="6350" stA="52000" endA="300" endPos="19000" dir="5400000" sy="-100000" algn="bl" rotWithShape="0"/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8" name="Retângulo de cantos arredondados 7"/>
            <p:cNvSpPr/>
            <p:nvPr/>
          </p:nvSpPr>
          <p:spPr>
            <a:xfrm>
              <a:off x="2775745" y="1483013"/>
              <a:ext cx="702000" cy="7020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9" name="Retângulo de cantos arredondados 8"/>
            <p:cNvSpPr/>
            <p:nvPr/>
          </p:nvSpPr>
          <p:spPr>
            <a:xfrm>
              <a:off x="2775745" y="2419013"/>
              <a:ext cx="702000" cy="702000"/>
            </a:xfrm>
            <a:prstGeom prst="roundRect">
              <a:avLst/>
            </a:prstGeom>
            <a:gradFill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Retângulo de cantos arredondados 9"/>
            <p:cNvSpPr/>
            <p:nvPr/>
          </p:nvSpPr>
          <p:spPr>
            <a:xfrm>
              <a:off x="2775745" y="3355013"/>
              <a:ext cx="702000" cy="702000"/>
            </a:xfrm>
            <a:prstGeom prst="roundRect">
              <a:avLst/>
            </a:prstGeom>
            <a:gradFill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Retângulo de cantos arredondados 10"/>
            <p:cNvSpPr/>
            <p:nvPr/>
          </p:nvSpPr>
          <p:spPr>
            <a:xfrm>
              <a:off x="3711745" y="1483013"/>
              <a:ext cx="702000" cy="702000"/>
            </a:xfrm>
            <a:prstGeom prst="roundRect">
              <a:avLst/>
            </a:prstGeom>
            <a:gradFill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Retângulo de cantos arredondados 11"/>
            <p:cNvSpPr/>
            <p:nvPr/>
          </p:nvSpPr>
          <p:spPr>
            <a:xfrm>
              <a:off x="3711745" y="2419013"/>
              <a:ext cx="702000" cy="7020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3" name="Retângulo de cantos arredondados 12"/>
            <p:cNvSpPr/>
            <p:nvPr/>
          </p:nvSpPr>
          <p:spPr>
            <a:xfrm>
              <a:off x="3711745" y="3355013"/>
              <a:ext cx="702000" cy="7020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Retângulo de cantos arredondados 13"/>
            <p:cNvSpPr/>
            <p:nvPr/>
          </p:nvSpPr>
          <p:spPr>
            <a:xfrm>
              <a:off x="4647745" y="1483013"/>
              <a:ext cx="702000" cy="702000"/>
            </a:xfrm>
            <a:prstGeom prst="roundRect">
              <a:avLst/>
            </a:prstGeom>
            <a:gradFill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" name="Retângulo de cantos arredondados 14"/>
            <p:cNvSpPr/>
            <p:nvPr/>
          </p:nvSpPr>
          <p:spPr>
            <a:xfrm>
              <a:off x="4647745" y="2419013"/>
              <a:ext cx="702000" cy="7020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>
              <a:outerShdw blurRad="107950" dist="12700" dir="5400000" algn="ctr">
                <a:srgbClr val="000000"/>
              </a:outerShdw>
            </a:effectLst>
            <a:scene3d>
              <a:camera prst="orthographicFront">
                <a:rot lat="0" lon="0" rev="0"/>
              </a:camera>
              <a:lightRig rig="soft" dir="t">
                <a:rot lat="0" lon="0" rev="0"/>
              </a:lightRig>
            </a:scene3d>
            <a:sp3d contourW="44450" prstMaterial="matte">
              <a:bevelT w="63500" h="63500" prst="artDeco"/>
              <a:contourClr>
                <a:srgbClr val="FFFFFF"/>
              </a:contourClr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" name="Retângulo de cantos arredondados 15"/>
            <p:cNvSpPr/>
            <p:nvPr/>
          </p:nvSpPr>
          <p:spPr>
            <a:xfrm>
              <a:off x="4647745" y="3355013"/>
              <a:ext cx="702000" cy="702000"/>
            </a:xfrm>
            <a:prstGeom prst="roundRect">
              <a:avLst/>
            </a:prstGeom>
            <a:gradFill flip="none" rotWithShape="1">
              <a:gsLst>
                <a:gs pos="0">
                  <a:srgbClr val="4F81BD">
                    <a:shade val="30000"/>
                    <a:satMod val="115000"/>
                  </a:srgbClr>
                </a:gs>
                <a:gs pos="50000">
                  <a:srgbClr val="4F81BD">
                    <a:shade val="67500"/>
                    <a:satMod val="115000"/>
                  </a:srgbClr>
                </a:gs>
                <a:gs pos="100000">
                  <a:srgbClr val="4F81BD">
                    <a:shade val="100000"/>
                    <a:satMod val="115000"/>
                  </a:srgbClr>
                </a:gs>
              </a:gsLst>
              <a:path path="circle">
                <a:fillToRect r="100000" b="100000"/>
              </a:path>
              <a:tileRect l="-100000" t="-100000"/>
            </a:gradFill>
            <a:ln w="25400" cap="flat" cmpd="sng" algn="ctr">
              <a:noFill/>
              <a:prstDash val="solid"/>
            </a:ln>
            <a:effectLst/>
            <a:scene3d>
              <a:camera prst="orthographicFront">
                <a:rot lat="0" lon="0" rev="0"/>
              </a:camera>
              <a:lightRig rig="chilly" dir="t">
                <a:rot lat="0" lon="0" rev="18480000"/>
              </a:lightRig>
            </a:scene3d>
            <a:sp3d prstMaterial="clear">
              <a:bevelT h="635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pic>
          <p:nvPicPr>
            <p:cNvPr id="17" name="Imagem 1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5140" y="1544353"/>
              <a:ext cx="2520280" cy="2520280"/>
            </a:xfrm>
            <a:prstGeom prst="rect">
              <a:avLst/>
            </a:prstGeom>
          </p:spPr>
        </p:pic>
        <p:sp>
          <p:nvSpPr>
            <p:cNvPr id="18" name="CaixaDeTexto 17"/>
            <p:cNvSpPr txBox="1"/>
            <p:nvPr/>
          </p:nvSpPr>
          <p:spPr>
            <a:xfrm>
              <a:off x="3185180" y="2047576"/>
              <a:ext cx="1800200" cy="8848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  <a:uLnTx/>
                  <a:uFillTx/>
                </a:rPr>
                <a:t>ART</a:t>
              </a:r>
              <a:endParaRPr kumimoji="0" lang="en-US" sz="4000" b="1" i="0" u="none" strike="noStrike" kern="0" cap="none" spc="0" normalizeH="0" baseline="0" noProof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uLnTx/>
                <a:uFillTx/>
              </a:endParaRPr>
            </a:p>
          </p:txBody>
        </p:sp>
      </p:grpSp>
      <p:sp>
        <p:nvSpPr>
          <p:cNvPr id="19" name="Retângulo 18"/>
          <p:cNvSpPr/>
          <p:nvPr/>
        </p:nvSpPr>
        <p:spPr>
          <a:xfrm>
            <a:off x="4590217" y="479715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/>
              <a:t>OptMA</a:t>
            </a:r>
            <a:r>
              <a:rPr lang="en-US" sz="2400" baseline="30000" dirty="0"/>
              <a:t>lab</a:t>
            </a:r>
            <a:r>
              <a:rPr lang="en-US" sz="2400" dirty="0"/>
              <a:t> / ART</a:t>
            </a:r>
          </a:p>
          <a:p>
            <a:pPr algn="ctr"/>
            <a:r>
              <a:rPr lang="en-US" sz="2400" dirty="0"/>
              <a:t>www.asic-reliability.com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6804248" y="116632"/>
            <a:ext cx="2045422" cy="122413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[1] A Fully-Differential Zero-Crossing-Based </a:t>
            </a:r>
            <a:r>
              <a:rPr lang="en-US" dirty="0" smtClean="0"/>
              <a:t>1.2V </a:t>
            </a:r>
            <a:r>
              <a:rPr lang="en-US" dirty="0"/>
              <a:t>10b </a:t>
            </a:r>
            <a:r>
              <a:rPr lang="en-US" dirty="0" smtClean="0"/>
              <a:t>26MS/s </a:t>
            </a:r>
            <a:r>
              <a:rPr lang="en-US" dirty="0"/>
              <a:t>Pipelined ADC in 65nm </a:t>
            </a:r>
            <a:r>
              <a:rPr lang="en-US" dirty="0" smtClean="0"/>
              <a:t>CMOS</a:t>
            </a:r>
          </a:p>
          <a:p>
            <a:pPr marL="0" indent="0">
              <a:buNone/>
            </a:pPr>
            <a:r>
              <a:rPr lang="en-US" dirty="0"/>
              <a:t>[2] A 12b 11MS/s successive approximation ADC with two comparators in 0.13</a:t>
            </a:r>
            <a:r>
              <a:rPr lang="el-GR" dirty="0"/>
              <a:t>μ</a:t>
            </a:r>
            <a:r>
              <a:rPr lang="en-US" dirty="0"/>
              <a:t>m </a:t>
            </a:r>
            <a:r>
              <a:rPr lang="en-US" dirty="0" smtClean="0"/>
              <a:t>CMOS</a:t>
            </a:r>
          </a:p>
          <a:p>
            <a:pPr marL="0" indent="0">
              <a:buNone/>
            </a:pPr>
            <a:r>
              <a:rPr lang="en-US" dirty="0"/>
              <a:t>[3] </a:t>
            </a:r>
            <a:r>
              <a:rPr lang="en-US" dirty="0" smtClean="0"/>
              <a:t>Pipeline </a:t>
            </a:r>
            <a:r>
              <a:rPr lang="en-US" dirty="0"/>
              <a:t>of Successive Approximation Converters with Optimum Power Merit </a:t>
            </a:r>
            <a:r>
              <a:rPr lang="en-US" dirty="0" smtClean="0"/>
              <a:t>Factor</a:t>
            </a:r>
          </a:p>
          <a:p>
            <a:pPr marL="0" indent="0">
              <a:buNone/>
            </a:pPr>
            <a:r>
              <a:rPr lang="en-US" dirty="0"/>
              <a:t>[4] A 2.9-mW 11-b 20-MS/s Pipelined ADC with Dual-Mode-Based Digital Background </a:t>
            </a:r>
            <a:r>
              <a:rPr lang="en-US" dirty="0" smtClean="0"/>
              <a:t>Calibration</a:t>
            </a:r>
          </a:p>
          <a:p>
            <a:pPr marL="0" indent="0">
              <a:buNone/>
            </a:pPr>
            <a:r>
              <a:rPr lang="en-US" dirty="0"/>
              <a:t>[5] An energy-efficient 1MSps 7µW 11.9fJ/conversion step 7pJ/sample 10-bit SAR ADC in 90nm</a:t>
            </a:r>
          </a:p>
          <a:p>
            <a:pPr marL="0" indent="0">
              <a:buNone/>
            </a:pPr>
            <a:r>
              <a:rPr lang="en-US" dirty="0" smtClean="0"/>
              <a:t>[6] ADC </a:t>
            </a:r>
            <a:r>
              <a:rPr lang="en-US" dirty="0"/>
              <a:t>Ultra-Low Power for Micro-Sensors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18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18488" cy="5921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Dynamic Comparator</a:t>
            </a:r>
            <a:endParaRPr lang="en-US" dirty="0"/>
          </a:p>
        </p:txBody>
      </p:sp>
      <p:sp>
        <p:nvSpPr>
          <p:cNvPr id="30723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63550" y="714375"/>
            <a:ext cx="8215313" cy="500063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3072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52600" y="1722438"/>
            <a:ext cx="5638800" cy="3895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85875"/>
            <a:ext cx="4138613" cy="4840288"/>
          </a:xfrm>
        </p:spPr>
        <p:txBody>
          <a:bodyPr/>
          <a:lstStyle/>
          <a:p>
            <a:r>
              <a:rPr lang="pt-BR" altLang="en-US" b="1" smtClean="0"/>
              <a:t>Load</a:t>
            </a:r>
            <a:r>
              <a:rPr lang="pt-BR" altLang="en-US" smtClean="0"/>
              <a:t> - </a:t>
            </a:r>
            <a:r>
              <a:rPr lang="en-US" altLang="en-US" smtClean="0"/>
              <a:t>New analog input into the SAC</a:t>
            </a:r>
          </a:p>
          <a:p>
            <a:r>
              <a:rPr lang="en-US" altLang="en-US" b="1" smtClean="0"/>
              <a:t>ZERO</a:t>
            </a:r>
            <a:r>
              <a:rPr lang="en-US" altLang="en-US" smtClean="0"/>
              <a:t> - Resetting of SAC’s output bits</a:t>
            </a:r>
          </a:p>
          <a:p>
            <a:r>
              <a:rPr lang="en-US" altLang="en-US" b="1" smtClean="0"/>
              <a:t>SET Bx </a:t>
            </a:r>
            <a:r>
              <a:rPr lang="en-US" altLang="en-US" smtClean="0"/>
              <a:t>- Successive bit setting and result estimation</a:t>
            </a:r>
          </a:p>
          <a:p>
            <a:r>
              <a:rPr lang="en-US" altLang="en-US" b="1" smtClean="0"/>
              <a:t>LAST-BIT</a:t>
            </a:r>
            <a:r>
              <a:rPr lang="en-US" altLang="en-US" smtClean="0"/>
              <a:t> - Estimation of result for last Bit (Bit n)</a:t>
            </a:r>
          </a:p>
          <a:p>
            <a:r>
              <a:rPr lang="en-US" altLang="en-US" b="1" smtClean="0"/>
              <a:t>WAIT</a:t>
            </a:r>
            <a:r>
              <a:rPr lang="en-US" altLang="en-US" smtClean="0"/>
              <a:t> - Generation of input analog signal for the next stage (only 1</a:t>
            </a:r>
            <a:r>
              <a:rPr lang="en-US" altLang="en-US" baseline="30000" smtClean="0"/>
              <a:t>st</a:t>
            </a:r>
            <a:r>
              <a:rPr lang="en-US" altLang="en-US" smtClean="0"/>
              <a:t> and 2</a:t>
            </a:r>
            <a:r>
              <a:rPr lang="en-US" altLang="en-US" baseline="30000" smtClean="0"/>
              <a:t>nd</a:t>
            </a:r>
            <a:r>
              <a:rPr lang="en-US" altLang="en-US" smtClean="0"/>
              <a:t> SAC) </a:t>
            </a:r>
          </a:p>
        </p:txBody>
      </p:sp>
      <p:sp>
        <p:nvSpPr>
          <p:cNvPr id="8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Pipelined Successive Approximation Converter</a:t>
            </a:r>
            <a:endParaRPr lang="en-US" dirty="0"/>
          </a:p>
        </p:txBody>
      </p:sp>
      <p:sp>
        <p:nvSpPr>
          <p:cNvPr id="2765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63550" y="714375"/>
            <a:ext cx="8215313" cy="500063"/>
          </a:xfrm>
        </p:spPr>
        <p:txBody>
          <a:bodyPr/>
          <a:lstStyle/>
          <a:p>
            <a:r>
              <a:rPr lang="en-US" altLang="en-US" smtClean="0"/>
              <a:t>Schematic – Flow</a:t>
            </a:r>
          </a:p>
        </p:txBody>
      </p:sp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412776"/>
            <a:ext cx="458505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647" y="4797152"/>
            <a:ext cx="4145905" cy="10934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093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Inhaltsplatzhalter 1"/>
          <p:cNvSpPr>
            <a:spLocks noGrp="1"/>
          </p:cNvSpPr>
          <p:nvPr>
            <p:ph idx="1"/>
          </p:nvPr>
        </p:nvSpPr>
        <p:spPr>
          <a:xfrm>
            <a:off x="457200" y="1214438"/>
            <a:ext cx="8472488" cy="4911725"/>
          </a:xfrm>
        </p:spPr>
        <p:txBody>
          <a:bodyPr/>
          <a:lstStyle/>
          <a:p>
            <a:pPr eaLnBrk="1" hangingPunct="1"/>
            <a:r>
              <a:rPr lang="en-US" altLang="en-US" smtClean="0"/>
              <a:t>Generation of internal analog signal </a:t>
            </a:r>
            <a:r>
              <a:rPr lang="en-US" altLang="en-US" i="1" smtClean="0"/>
              <a:t>V</a:t>
            </a:r>
            <a:r>
              <a:rPr lang="en-US" altLang="en-US" i="1" baseline="-25000" smtClean="0"/>
              <a:t>D/A</a:t>
            </a:r>
            <a:r>
              <a:rPr lang="en-US" altLang="en-US" i="1" smtClean="0"/>
              <a:t> </a:t>
            </a:r>
            <a:r>
              <a:rPr lang="en-US" altLang="en-US" smtClean="0"/>
              <a:t>with Digital Analog Converter (DAC)</a:t>
            </a:r>
          </a:p>
          <a:p>
            <a:pPr eaLnBrk="1" hangingPunct="1"/>
            <a:r>
              <a:rPr lang="en-US" altLang="en-US" smtClean="0"/>
              <a:t>Comparison of </a:t>
            </a:r>
            <a:r>
              <a:rPr lang="en-US" altLang="en-US" i="1" smtClean="0"/>
              <a:t>V</a:t>
            </a:r>
            <a:r>
              <a:rPr lang="en-US" altLang="en-US" i="1" baseline="-25000" smtClean="0"/>
              <a:t>D/A</a:t>
            </a:r>
            <a:r>
              <a:rPr lang="en-US" altLang="en-US" smtClean="0"/>
              <a:t> with input signal </a:t>
            </a:r>
            <a:r>
              <a:rPr lang="en-US" altLang="en-US" i="1" smtClean="0"/>
              <a:t>V</a:t>
            </a:r>
            <a:r>
              <a:rPr lang="en-US" altLang="en-US" i="1" baseline="-25000" smtClean="0"/>
              <a:t>in</a:t>
            </a:r>
          </a:p>
          <a:p>
            <a:pPr eaLnBrk="1" hangingPunct="1"/>
            <a:r>
              <a:rPr lang="en-US" altLang="en-US" smtClean="0"/>
              <a:t>Modification of </a:t>
            </a:r>
            <a:r>
              <a:rPr lang="en-US" altLang="en-US" i="1" smtClean="0"/>
              <a:t>V</a:t>
            </a:r>
            <a:r>
              <a:rPr lang="en-US" altLang="en-US" i="1" baseline="-25000" smtClean="0"/>
              <a:t>D/A</a:t>
            </a:r>
            <a:r>
              <a:rPr lang="en-US" altLang="en-US" smtClean="0"/>
              <a:t> by bits </a:t>
            </a:r>
            <a:r>
              <a:rPr lang="en-US" altLang="en-US" i="1" smtClean="0"/>
              <a:t>D</a:t>
            </a:r>
            <a:r>
              <a:rPr lang="en-US" altLang="en-US" i="1" baseline="-25000" smtClean="0"/>
              <a:t>0</a:t>
            </a:r>
            <a:r>
              <a:rPr lang="en-US" altLang="en-US" i="1" smtClean="0"/>
              <a:t>D</a:t>
            </a:r>
            <a:r>
              <a:rPr lang="en-US" altLang="en-US" i="1" baseline="-25000" smtClean="0"/>
              <a:t>1</a:t>
            </a:r>
            <a:r>
              <a:rPr lang="en-US" altLang="en-US" i="1" smtClean="0"/>
              <a:t>..D</a:t>
            </a:r>
            <a:r>
              <a:rPr lang="en-US" altLang="en-US" i="1" baseline="-25000" smtClean="0"/>
              <a:t>N-1</a:t>
            </a:r>
            <a:r>
              <a:rPr lang="en-US" altLang="en-US" smtClean="0"/>
              <a:t> until closest possible value to </a:t>
            </a:r>
            <a:r>
              <a:rPr lang="en-US" altLang="en-US" i="1" smtClean="0"/>
              <a:t>V</a:t>
            </a:r>
            <a:r>
              <a:rPr lang="en-US" altLang="en-US" i="1" baseline="-25000" smtClean="0"/>
              <a:t>in</a:t>
            </a:r>
            <a:endParaRPr lang="en-US" altLang="en-US" smtClean="0"/>
          </a:p>
          <a:p>
            <a:pPr lvl="1"/>
            <a:endParaRPr lang="en-US" altLang="en-US" smtClean="0"/>
          </a:p>
          <a:p>
            <a:pPr lvl="1"/>
            <a:endParaRPr lang="en-US" altLang="en-US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18488" cy="5921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13316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63550" y="714375"/>
            <a:ext cx="8215313" cy="500063"/>
          </a:xfrm>
        </p:spPr>
        <p:txBody>
          <a:bodyPr/>
          <a:lstStyle/>
          <a:p>
            <a:r>
              <a:rPr lang="en-US" altLang="en-US" dirty="0" smtClean="0"/>
              <a:t>Successive Approximation Register</a:t>
            </a:r>
          </a:p>
          <a:p>
            <a:endParaRPr lang="en-US" altLang="en-US" dirty="0" smtClean="0"/>
          </a:p>
        </p:txBody>
      </p:sp>
      <p:sp>
        <p:nvSpPr>
          <p:cNvPr id="13317" name="Textfeld 7"/>
          <p:cNvSpPr txBox="1">
            <a:spLocks noChangeArrowheads="1"/>
          </p:cNvSpPr>
          <p:nvPr/>
        </p:nvSpPr>
        <p:spPr bwMode="auto">
          <a:xfrm>
            <a:off x="4000500" y="5529263"/>
            <a:ext cx="4643438" cy="75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eaLnBrk="1" hangingPunct="1">
              <a:lnSpc>
                <a:spcPct val="120000"/>
              </a:lnSpc>
            </a:pPr>
            <a:r>
              <a:rPr lang="en-US" altLang="en-US" i="1"/>
              <a:t>V</a:t>
            </a:r>
            <a:r>
              <a:rPr lang="en-US" altLang="en-US" sz="1600" i="1" baseline="-25000"/>
              <a:t>ref</a:t>
            </a:r>
            <a:r>
              <a:rPr lang="en-US" altLang="en-US"/>
              <a:t> – reference voltage</a:t>
            </a:r>
          </a:p>
          <a:p>
            <a:pPr algn="r" eaLnBrk="1" hangingPunct="1">
              <a:lnSpc>
                <a:spcPct val="120000"/>
              </a:lnSpc>
            </a:pPr>
            <a:r>
              <a:rPr lang="en-US" altLang="en-US"/>
              <a:t>S&amp;H – Sample and Hold circuit</a:t>
            </a:r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3500438"/>
            <a:ext cx="598963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tângulo 8"/>
          <p:cNvSpPr/>
          <p:nvPr/>
        </p:nvSpPr>
        <p:spPr>
          <a:xfrm>
            <a:off x="3726650" y="3767438"/>
            <a:ext cx="178532" cy="47525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upo 9"/>
          <p:cNvGrpSpPr/>
          <p:nvPr/>
        </p:nvGrpSpPr>
        <p:grpSpPr>
          <a:xfrm>
            <a:off x="3756566" y="3849618"/>
            <a:ext cx="245586" cy="288032"/>
            <a:chOff x="3779912" y="3861048"/>
            <a:chExt cx="297160" cy="288032"/>
          </a:xfrm>
        </p:grpSpPr>
        <p:cxnSp>
          <p:nvCxnSpPr>
            <p:cNvPr id="4" name="Conector reto 3"/>
            <p:cNvCxnSpPr/>
            <p:nvPr/>
          </p:nvCxnSpPr>
          <p:spPr>
            <a:xfrm flipH="1">
              <a:off x="3928492" y="3861048"/>
              <a:ext cx="14858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Conector reto 5"/>
            <p:cNvCxnSpPr/>
            <p:nvPr/>
          </p:nvCxnSpPr>
          <p:spPr>
            <a:xfrm>
              <a:off x="3928492" y="3861048"/>
              <a:ext cx="0" cy="288032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Conector reto 12"/>
            <p:cNvCxnSpPr/>
            <p:nvPr/>
          </p:nvCxnSpPr>
          <p:spPr>
            <a:xfrm flipH="1">
              <a:off x="3779912" y="4149080"/>
              <a:ext cx="14858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Conector reto 13"/>
            <p:cNvCxnSpPr/>
            <p:nvPr/>
          </p:nvCxnSpPr>
          <p:spPr>
            <a:xfrm flipH="1">
              <a:off x="3856484" y="4008864"/>
              <a:ext cx="14858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Inhaltsplatzhalter 1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/>
          <a:lstStyle/>
          <a:p>
            <a:pPr defTabSz="720725" eaLnBrk="1" hangingPunct="1"/>
            <a:r>
              <a:rPr lang="en-US" altLang="en-US" smtClean="0"/>
              <a:t>Conversion separated in clocked stages</a:t>
            </a:r>
          </a:p>
          <a:p>
            <a:pPr defTabSz="720725" eaLnBrk="1" hangingPunct="1"/>
            <a:r>
              <a:rPr lang="en-US" altLang="en-US" smtClean="0"/>
              <a:t>In each stage: subtraction of conversion result from stage input</a:t>
            </a:r>
          </a:p>
          <a:p>
            <a:pPr defTabSz="720725" eaLnBrk="1" hangingPunct="1"/>
            <a:r>
              <a:rPr lang="en-US" altLang="en-US" smtClean="0"/>
              <a:t>Pipelined conversion of subsequent input signals</a:t>
            </a:r>
          </a:p>
          <a:p>
            <a:pPr defTabSz="720725"/>
            <a:endParaRPr lang="en-US" altLang="en-US" smtClean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250" y="3214688"/>
            <a:ext cx="7315200" cy="2197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18488" cy="5921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14341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63550" y="714375"/>
            <a:ext cx="8215313" cy="500063"/>
          </a:xfrm>
        </p:spPr>
        <p:txBody>
          <a:bodyPr/>
          <a:lstStyle/>
          <a:p>
            <a:r>
              <a:rPr lang="en-US" altLang="en-US" smtClean="0"/>
              <a:t>Pipelined Converter</a:t>
            </a:r>
          </a:p>
        </p:txBody>
      </p:sp>
      <p:grpSp>
        <p:nvGrpSpPr>
          <p:cNvPr id="2" name="Gruppieren 25"/>
          <p:cNvGrpSpPr>
            <a:grpSpLocks/>
          </p:cNvGrpSpPr>
          <p:nvPr/>
        </p:nvGrpSpPr>
        <p:grpSpPr bwMode="auto">
          <a:xfrm>
            <a:off x="785813" y="2571750"/>
            <a:ext cx="7072312" cy="3562350"/>
            <a:chOff x="785786" y="2610240"/>
            <a:chExt cx="7072362" cy="3561961"/>
          </a:xfrm>
        </p:grpSpPr>
        <p:pic>
          <p:nvPicPr>
            <p:cNvPr id="14343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976" y="2610240"/>
              <a:ext cx="6715172" cy="29013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Gerade Verbindung 12"/>
            <p:cNvCxnSpPr/>
            <p:nvPr/>
          </p:nvCxnSpPr>
          <p:spPr>
            <a:xfrm rot="10800000">
              <a:off x="785786" y="4929325"/>
              <a:ext cx="2643206" cy="714297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/>
          </p:nvCxnSpPr>
          <p:spPr>
            <a:xfrm flipV="1">
              <a:off x="3929058" y="4643606"/>
              <a:ext cx="3786214" cy="1000016"/>
            </a:xfrm>
            <a:prstGeom prst="line">
              <a:avLst/>
            </a:prstGeom>
          </p:spPr>
          <p:style>
            <a:lnRef idx="2">
              <a:schemeClr val="accent2"/>
            </a:lnRef>
            <a:fillRef idx="0">
              <a:schemeClr val="accent2"/>
            </a:fillRef>
            <a:effectRef idx="1">
              <a:schemeClr val="accent2"/>
            </a:effectRef>
            <a:fontRef idx="minor">
              <a:schemeClr val="tx1"/>
            </a:fontRef>
          </p:style>
        </p:cxnSp>
        <p:pic>
          <p:nvPicPr>
            <p:cNvPr id="14346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72925" y="5633639"/>
              <a:ext cx="3357586" cy="538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Preliminaries</a:t>
            </a:r>
            <a:endParaRPr lang="en-US" dirty="0"/>
          </a:p>
        </p:txBody>
      </p:sp>
      <p:sp>
        <p:nvSpPr>
          <p:cNvPr id="14341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altLang="en-US" dirty="0" smtClean="0"/>
              <a:t>Pipelined Converter - Residue Amplification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Usually: </a:t>
            </a:r>
            <a:r>
              <a:rPr lang="en-US" dirty="0" err="1" smtClean="0">
                <a:solidFill>
                  <a:schemeClr val="accent2"/>
                </a:solidFill>
              </a:rPr>
              <a:t>OpAmp</a:t>
            </a:r>
            <a:r>
              <a:rPr lang="en-US" dirty="0" smtClean="0">
                <a:solidFill>
                  <a:schemeClr val="accent2"/>
                </a:solidFill>
              </a:rPr>
              <a:t> based</a:t>
            </a:r>
          </a:p>
          <a:p>
            <a:r>
              <a:rPr lang="en-US" dirty="0" smtClean="0"/>
              <a:t>Common concepts:</a:t>
            </a:r>
          </a:p>
          <a:p>
            <a:pPr lvl="1"/>
            <a:r>
              <a:rPr lang="en-US" dirty="0" smtClean="0"/>
              <a:t>Resistor network amplifier</a:t>
            </a:r>
          </a:p>
          <a:p>
            <a:pPr lvl="1"/>
            <a:r>
              <a:rPr lang="en-US" dirty="0" smtClean="0"/>
              <a:t>Switched capacitor amplifier</a:t>
            </a:r>
          </a:p>
          <a:p>
            <a:pPr lvl="1"/>
            <a:endParaRPr lang="en-US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9803" y="3427065"/>
            <a:ext cx="4410669" cy="2378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679" y="3429000"/>
            <a:ext cx="328426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589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Inhaltsplatzhalter 1"/>
          <p:cNvSpPr>
            <a:spLocks noGrp="1"/>
          </p:cNvSpPr>
          <p:nvPr>
            <p:ph idx="1"/>
          </p:nvPr>
        </p:nvSpPr>
        <p:spPr>
          <a:xfrm>
            <a:off x="457200" y="1214438"/>
            <a:ext cx="8229600" cy="4911725"/>
          </a:xfrm>
        </p:spPr>
        <p:txBody>
          <a:bodyPr>
            <a:normAutofit lnSpcReduction="10000"/>
          </a:bodyPr>
          <a:lstStyle/>
          <a:p>
            <a:r>
              <a:rPr lang="en-US" altLang="en-US" dirty="0" smtClean="0"/>
              <a:t>ADC is based on </a:t>
            </a:r>
            <a:r>
              <a:rPr lang="en-US" altLang="en-US" dirty="0" smtClean="0">
                <a:solidFill>
                  <a:schemeClr val="accent2"/>
                </a:solidFill>
              </a:rPr>
              <a:t>combination</a:t>
            </a:r>
            <a:r>
              <a:rPr lang="en-US" altLang="en-US" dirty="0" smtClean="0"/>
              <a:t> of: </a:t>
            </a:r>
          </a:p>
          <a:p>
            <a:pPr lvl="1"/>
            <a:r>
              <a:rPr lang="en-US" altLang="en-US" dirty="0" smtClean="0">
                <a:solidFill>
                  <a:schemeClr val="accent2"/>
                </a:solidFill>
              </a:rPr>
              <a:t>Successive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accent2"/>
                </a:solidFill>
              </a:rPr>
              <a:t>Approximation</a:t>
            </a:r>
            <a:r>
              <a:rPr lang="en-US" altLang="en-US" dirty="0" smtClean="0"/>
              <a:t> Register (SAR)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rgbClr val="00B050"/>
                </a:solidFill>
                <a:sym typeface="Wingdings" pitchFamily="2" charset="2"/>
              </a:rPr>
              <a:t>	</a:t>
            </a:r>
            <a:r>
              <a:rPr lang="en-US" altLang="en-US" sz="2000" dirty="0" smtClean="0"/>
              <a:t>Low power / low area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rgbClr val="FF0000"/>
                </a:solidFill>
                <a:sym typeface="Wingdings" pitchFamily="2" charset="2"/>
              </a:rPr>
              <a:t></a:t>
            </a:r>
            <a:r>
              <a:rPr lang="en-US" altLang="en-US" sz="2000" dirty="0" smtClean="0">
                <a:sym typeface="Wingdings" pitchFamily="2" charset="2"/>
              </a:rPr>
              <a:t>	</a:t>
            </a:r>
            <a:r>
              <a:rPr lang="en-US" altLang="en-US" sz="2000" dirty="0" smtClean="0"/>
              <a:t>Slow</a:t>
            </a:r>
          </a:p>
          <a:p>
            <a:pPr lvl="1"/>
            <a:r>
              <a:rPr lang="en-US" altLang="en-US" dirty="0" smtClean="0">
                <a:solidFill>
                  <a:schemeClr val="accent2"/>
                </a:solidFill>
              </a:rPr>
              <a:t>Pipelined</a:t>
            </a:r>
            <a:r>
              <a:rPr lang="en-US" altLang="en-US" dirty="0" smtClean="0"/>
              <a:t> Converter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rgbClr val="00B050"/>
                </a:solidFill>
                <a:sym typeface="Wingdings" pitchFamily="2" charset="2"/>
              </a:rPr>
              <a:t>	</a:t>
            </a:r>
            <a:r>
              <a:rPr lang="en-US" altLang="en-US" sz="2000" dirty="0" smtClean="0"/>
              <a:t>Fast</a:t>
            </a:r>
          </a:p>
          <a:p>
            <a:pPr lvl="2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olidFill>
                  <a:srgbClr val="FF0000"/>
                </a:solidFill>
                <a:sym typeface="Wingdings" pitchFamily="2" charset="2"/>
              </a:rPr>
              <a:t></a:t>
            </a:r>
            <a:r>
              <a:rPr lang="en-US" altLang="en-US" sz="2000" dirty="0" smtClean="0">
                <a:sym typeface="Wingdings" pitchFamily="2" charset="2"/>
              </a:rPr>
              <a:t>	</a:t>
            </a:r>
            <a:r>
              <a:rPr lang="en-US" altLang="en-US" sz="2000" dirty="0" smtClean="0"/>
              <a:t>High power / high area</a:t>
            </a:r>
          </a:p>
          <a:p>
            <a:r>
              <a:rPr lang="en-US" altLang="en-US" dirty="0" smtClean="0">
                <a:solidFill>
                  <a:schemeClr val="accent2"/>
                </a:solidFill>
              </a:rPr>
              <a:t>Residue amplification</a:t>
            </a:r>
          </a:p>
          <a:p>
            <a:pPr lvl="1"/>
            <a:r>
              <a:rPr lang="en-US" altLang="en-US" dirty="0" err="1" smtClean="0">
                <a:solidFill>
                  <a:schemeClr val="accent2"/>
                </a:solidFill>
              </a:rPr>
              <a:t>OpAmp</a:t>
            </a:r>
            <a:r>
              <a:rPr lang="en-US" altLang="en-US" dirty="0" smtClean="0">
                <a:solidFill>
                  <a:schemeClr val="accent2"/>
                </a:solidFill>
              </a:rPr>
              <a:t> </a:t>
            </a:r>
            <a:r>
              <a:rPr lang="en-US" altLang="en-US" dirty="0" smtClean="0"/>
              <a:t>=&gt; several </a:t>
            </a:r>
            <a:r>
              <a:rPr lang="en-US" altLang="en-US" dirty="0" smtClean="0">
                <a:solidFill>
                  <a:schemeClr val="accent2"/>
                </a:solidFill>
              </a:rPr>
              <a:t>problems</a:t>
            </a:r>
            <a:r>
              <a:rPr lang="en-US" altLang="en-US" dirty="0" smtClean="0"/>
              <a:t> in </a:t>
            </a:r>
            <a:r>
              <a:rPr lang="en-US" altLang="en-US" dirty="0" smtClean="0">
                <a:solidFill>
                  <a:schemeClr val="accent2"/>
                </a:solidFill>
              </a:rPr>
              <a:t>nanometer</a:t>
            </a:r>
            <a:r>
              <a:rPr lang="en-US" altLang="en-US" dirty="0" smtClean="0"/>
              <a:t> technologies (e.g., size, speed, robustness against variations)</a:t>
            </a:r>
          </a:p>
          <a:p>
            <a:pPr lvl="1"/>
            <a:r>
              <a:rPr lang="en-US" altLang="en-US" dirty="0" smtClean="0">
                <a:solidFill>
                  <a:schemeClr val="accent2"/>
                </a:solidFill>
              </a:rPr>
              <a:t>Proposed</a:t>
            </a:r>
            <a:r>
              <a:rPr lang="en-US" altLang="en-US" dirty="0" smtClean="0"/>
              <a:t> solution based on </a:t>
            </a:r>
          </a:p>
          <a:p>
            <a:pPr lvl="2"/>
            <a:r>
              <a:rPr lang="en-US" altLang="en-US" dirty="0" smtClean="0">
                <a:solidFill>
                  <a:schemeClr val="accent2"/>
                </a:solidFill>
              </a:rPr>
              <a:t>Comparator-based </a:t>
            </a:r>
            <a:r>
              <a:rPr lang="en-US" altLang="en-US" dirty="0">
                <a:solidFill>
                  <a:schemeClr val="accent2"/>
                </a:solidFill>
              </a:rPr>
              <a:t>switched </a:t>
            </a:r>
            <a:r>
              <a:rPr lang="en-US" altLang="en-US" dirty="0" smtClean="0">
                <a:solidFill>
                  <a:schemeClr val="accent2"/>
                </a:solidFill>
              </a:rPr>
              <a:t>capacitor</a:t>
            </a:r>
            <a:r>
              <a:rPr lang="en-US" altLang="en-US" dirty="0" smtClean="0"/>
              <a:t> amplifier</a:t>
            </a:r>
          </a:p>
          <a:p>
            <a:pPr lvl="2"/>
            <a:r>
              <a:rPr lang="en-US" altLang="en-US" dirty="0" smtClean="0">
                <a:solidFill>
                  <a:schemeClr val="accent2"/>
                </a:solidFill>
              </a:rPr>
              <a:t>Inverter-based</a:t>
            </a:r>
            <a:r>
              <a:rPr lang="en-US" altLang="en-US" dirty="0" smtClean="0"/>
              <a:t> zero-</a:t>
            </a:r>
            <a:r>
              <a:rPr lang="en-US" altLang="en-US" dirty="0" smtClean="0">
                <a:solidFill>
                  <a:schemeClr val="accent2"/>
                </a:solidFill>
              </a:rPr>
              <a:t>crossing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chemeClr val="accent2"/>
                </a:solidFill>
              </a:rPr>
              <a:t>detection</a:t>
            </a:r>
          </a:p>
          <a:p>
            <a:pPr lvl="2"/>
            <a:endParaRPr lang="en-US" altLang="en-US" dirty="0" smtClean="0"/>
          </a:p>
          <a:p>
            <a:pPr lvl="1"/>
            <a:endParaRPr lang="en-US" altLang="en-US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18488" cy="592137"/>
          </a:xfrm>
        </p:spPr>
        <p:txBody>
          <a:bodyPr/>
          <a:lstStyle/>
          <a:p>
            <a:pPr>
              <a:defRPr/>
            </a:pPr>
            <a:r>
              <a:rPr lang="en-US" dirty="0"/>
              <a:t>Pipelined Successive Approximation Register</a:t>
            </a:r>
          </a:p>
        </p:txBody>
      </p:sp>
      <p:sp>
        <p:nvSpPr>
          <p:cNvPr id="15364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63550" y="714375"/>
            <a:ext cx="8215313" cy="500063"/>
          </a:xfrm>
        </p:spPr>
        <p:txBody>
          <a:bodyPr/>
          <a:lstStyle/>
          <a:p>
            <a:r>
              <a:rPr lang="en-US" altLang="en-US" dirty="0" smtClean="0"/>
              <a:t>Origin of Approach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18488" cy="5921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Pipelined Successive Approximation Register</a:t>
            </a:r>
            <a:endParaRPr lang="en-US" dirty="0"/>
          </a:p>
        </p:txBody>
      </p:sp>
      <p:sp>
        <p:nvSpPr>
          <p:cNvPr id="16387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63550" y="714375"/>
            <a:ext cx="8215313" cy="500063"/>
          </a:xfrm>
        </p:spPr>
        <p:txBody>
          <a:bodyPr/>
          <a:lstStyle/>
          <a:p>
            <a:r>
              <a:rPr lang="en-US" altLang="en-US" dirty="0" smtClean="0"/>
              <a:t>Architecture</a:t>
            </a:r>
          </a:p>
        </p:txBody>
      </p:sp>
      <p:pic>
        <p:nvPicPr>
          <p:cNvPr id="16390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581629"/>
            <a:ext cx="8229600" cy="21773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18488" cy="5921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Pipelined Successive Approximation Register</a:t>
            </a:r>
            <a:endParaRPr lang="en-US" dirty="0"/>
          </a:p>
        </p:txBody>
      </p:sp>
      <p:sp>
        <p:nvSpPr>
          <p:cNvPr id="17411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63550" y="714375"/>
            <a:ext cx="8215313" cy="500063"/>
          </a:xfrm>
        </p:spPr>
        <p:txBody>
          <a:bodyPr/>
          <a:lstStyle/>
          <a:p>
            <a:r>
              <a:rPr lang="en-US" altLang="en-US" dirty="0" smtClean="0"/>
              <a:t>Successive Approximation Converter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426" y="2420888"/>
            <a:ext cx="7918030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22238"/>
            <a:ext cx="8218488" cy="592137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Pipelined Successive Approximation </a:t>
            </a:r>
            <a:r>
              <a:rPr lang="en-US" dirty="0"/>
              <a:t>Register</a:t>
            </a:r>
          </a:p>
        </p:txBody>
      </p:sp>
      <p:sp>
        <p:nvSpPr>
          <p:cNvPr id="17411" name="Textplatzhalter 3"/>
          <p:cNvSpPr>
            <a:spLocks noGrp="1"/>
          </p:cNvSpPr>
          <p:nvPr>
            <p:ph type="body" sz="quarter" idx="12"/>
          </p:nvPr>
        </p:nvSpPr>
        <p:spPr>
          <a:xfrm>
            <a:off x="463550" y="714375"/>
            <a:ext cx="8215313" cy="500063"/>
          </a:xfrm>
        </p:spPr>
        <p:txBody>
          <a:bodyPr/>
          <a:lstStyle/>
          <a:p>
            <a:r>
              <a:rPr lang="en-US" altLang="en-US" dirty="0" smtClean="0"/>
              <a:t>Successive Approximation Converter</a:t>
            </a:r>
          </a:p>
        </p:txBody>
      </p:sp>
      <p:cxnSp>
        <p:nvCxnSpPr>
          <p:cNvPr id="8" name="Gerade Verbindung 7"/>
          <p:cNvCxnSpPr/>
          <p:nvPr/>
        </p:nvCxnSpPr>
        <p:spPr>
          <a:xfrm rot="10800000">
            <a:off x="285750" y="4500563"/>
            <a:ext cx="4071938" cy="642937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 flipV="1">
            <a:off x="4929188" y="4643438"/>
            <a:ext cx="3929062" cy="500062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6646"/>
            <a:ext cx="8229600" cy="3308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838" y="5128474"/>
            <a:ext cx="4073897" cy="1074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67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542</Words>
  <Application>Microsoft Office PowerPoint</Application>
  <PresentationFormat>Apresentação na tela (4:3)</PresentationFormat>
  <Paragraphs>142</Paragraphs>
  <Slides>23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5" baseType="lpstr">
      <vt:lpstr>Standarddesign</vt:lpstr>
      <vt:lpstr>Equation</vt:lpstr>
      <vt:lpstr>Pipelined SAR with Comparator-Based Switch-Capacitor Residue Amplification</vt:lpstr>
      <vt:lpstr>Outline</vt:lpstr>
      <vt:lpstr>Preliminaries</vt:lpstr>
      <vt:lpstr>Preliminaries</vt:lpstr>
      <vt:lpstr>Preliminaries</vt:lpstr>
      <vt:lpstr>Pipelined Successive Approximation Register</vt:lpstr>
      <vt:lpstr>Pipelined Successive Approximation Register</vt:lpstr>
      <vt:lpstr>Pipelined Successive Approximation Register</vt:lpstr>
      <vt:lpstr>Pipelined Successive Approximation Register</vt:lpstr>
      <vt:lpstr>Pipelined Successive Approximation Register</vt:lpstr>
      <vt:lpstr>Pipelined Successive Approximation Register</vt:lpstr>
      <vt:lpstr>Pipelined Successive Approximation Register</vt:lpstr>
      <vt:lpstr>Pipelined Successive Approximation Register</vt:lpstr>
      <vt:lpstr>Pipelined Successive Approximation Register</vt:lpstr>
      <vt:lpstr>Pipelined Successive Approximation Register</vt:lpstr>
      <vt:lpstr>Pipelined Successive Approximation Register</vt:lpstr>
      <vt:lpstr>Results</vt:lpstr>
      <vt:lpstr>Results</vt:lpstr>
      <vt:lpstr>Conclusion</vt:lpstr>
      <vt:lpstr>Apresentação do PowerPoint</vt:lpstr>
      <vt:lpstr>References</vt:lpstr>
      <vt:lpstr>Dynamic Comparator</vt:lpstr>
      <vt:lpstr>Pipelined Successive Approximation Converter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Untersuchung und Reduzierung des Leckstroms integrierter Schaltungen in Nanometer-Technologien bei konstanten Performanceanforderungen</dc:title>
  <dc:creator/>
  <cp:lastModifiedBy/>
  <cp:revision>72</cp:revision>
  <dcterms:created xsi:type="dcterms:W3CDTF">1901-01-01T02:00:00Z</dcterms:created>
  <dcterms:modified xsi:type="dcterms:W3CDTF">2016-02-29T11:57:30Z</dcterms:modified>
</cp:coreProperties>
</file>